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9"/>
  </p:notesMasterIdLst>
  <p:handoutMasterIdLst>
    <p:handoutMasterId r:id="rId70"/>
  </p:handoutMasterIdLst>
  <p:sldIdLst>
    <p:sldId id="271" r:id="rId5"/>
    <p:sldId id="272" r:id="rId6"/>
    <p:sldId id="276" r:id="rId7"/>
    <p:sldId id="377" r:id="rId8"/>
    <p:sldId id="277" r:id="rId9"/>
    <p:sldId id="282" r:id="rId10"/>
    <p:sldId id="289" r:id="rId11"/>
    <p:sldId id="290" r:id="rId12"/>
    <p:sldId id="291" r:id="rId13"/>
    <p:sldId id="292" r:id="rId14"/>
    <p:sldId id="293" r:id="rId15"/>
    <p:sldId id="283" r:id="rId16"/>
    <p:sldId id="285" r:id="rId17"/>
    <p:sldId id="302" r:id="rId18"/>
    <p:sldId id="325" r:id="rId19"/>
    <p:sldId id="297" r:id="rId20"/>
    <p:sldId id="298" r:id="rId21"/>
    <p:sldId id="295" r:id="rId22"/>
    <p:sldId id="320" r:id="rId23"/>
    <p:sldId id="321" r:id="rId24"/>
    <p:sldId id="323" r:id="rId25"/>
    <p:sldId id="322" r:id="rId26"/>
    <p:sldId id="324" r:id="rId27"/>
    <p:sldId id="301" r:id="rId28"/>
    <p:sldId id="330" r:id="rId29"/>
    <p:sldId id="331" r:id="rId30"/>
    <p:sldId id="327" r:id="rId31"/>
    <p:sldId id="328" r:id="rId32"/>
    <p:sldId id="326" r:id="rId33"/>
    <p:sldId id="329" r:id="rId34"/>
    <p:sldId id="286" r:id="rId35"/>
    <p:sldId id="351" r:id="rId36"/>
    <p:sldId id="303" r:id="rId37"/>
    <p:sldId id="314" r:id="rId38"/>
    <p:sldId id="304" r:id="rId39"/>
    <p:sldId id="305" r:id="rId40"/>
    <p:sldId id="373" r:id="rId41"/>
    <p:sldId id="306" r:id="rId42"/>
    <p:sldId id="332" r:id="rId43"/>
    <p:sldId id="334" r:id="rId44"/>
    <p:sldId id="337" r:id="rId45"/>
    <p:sldId id="335" r:id="rId46"/>
    <p:sldId id="340" r:id="rId47"/>
    <p:sldId id="341" r:id="rId48"/>
    <p:sldId id="342" r:id="rId49"/>
    <p:sldId id="343" r:id="rId50"/>
    <p:sldId id="344" r:id="rId51"/>
    <p:sldId id="338" r:id="rId52"/>
    <p:sldId id="345" r:id="rId53"/>
    <p:sldId id="346" r:id="rId54"/>
    <p:sldId id="347" r:id="rId55"/>
    <p:sldId id="348" r:id="rId56"/>
    <p:sldId id="349" r:id="rId57"/>
    <p:sldId id="350" r:id="rId58"/>
    <p:sldId id="339" r:id="rId59"/>
    <p:sldId id="366" r:id="rId60"/>
    <p:sldId id="353" r:id="rId61"/>
    <p:sldId id="370" r:id="rId62"/>
    <p:sldId id="354" r:id="rId63"/>
    <p:sldId id="368" r:id="rId64"/>
    <p:sldId id="367" r:id="rId65"/>
    <p:sldId id="374" r:id="rId66"/>
    <p:sldId id="375" r:id="rId67"/>
    <p:sldId id="376" r:id="rId6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in Sedlaczek" initials="RS" lastIdx="1" clrIdx="0">
    <p:extLst>
      <p:ext uri="{19B8F6BF-5375-455C-9EA6-DF929625EA0E}">
        <p15:presenceInfo xmlns:p15="http://schemas.microsoft.com/office/powerpoint/2012/main" userId="1f0c4055cdbdae2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BA00"/>
    <a:srgbClr val="007233"/>
    <a:srgbClr val="FFE181"/>
    <a:srgbClr val="002050"/>
    <a:srgbClr val="86C400"/>
    <a:srgbClr val="82BF36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59" autoAdjust="0"/>
    <p:restoredTop sz="78614" autoAdjust="0"/>
  </p:normalViewPr>
  <p:slideViewPr>
    <p:cSldViewPr snapToGrid="0">
      <p:cViewPr varScale="1">
        <p:scale>
          <a:sx n="85" d="100"/>
          <a:sy n="85" d="100"/>
        </p:scale>
        <p:origin x="114" y="13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796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theme" Target="theme/theme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presProps" Target="pres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handoutMaster" Target="handoutMasters/handoutMaster1.xml"/><Relationship Id="rId75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71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E7B4A-039C-48A2-9B2C-AF16AA3873D8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FCDD8-505C-48BF-B1E5-CD9B25893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22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05A0C-54D9-45AA-87D4-C551D08DFCE1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D207A-07DF-40AD-A916-9872E089C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18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0F35F-DD44-4607-AEC1-49D7A4BC406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111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sz="9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Chomsky-</a:t>
            </a:r>
            <a:r>
              <a:rPr lang="de-DE" sz="900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Hierachie</a:t>
            </a:r>
            <a:r>
              <a:rPr lang="de-DE" sz="9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=&gt; Einteilung einer Sprache nach: </a:t>
            </a:r>
          </a:p>
          <a:p>
            <a:pPr marL="628650" lvl="1" indent="-171450">
              <a:buFontTx/>
              <a:buChar char="-"/>
            </a:pPr>
            <a:r>
              <a:rPr lang="de-DE" sz="9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Ausdrucksstärke der Grammatik</a:t>
            </a:r>
          </a:p>
          <a:p>
            <a:pPr marL="628650" lvl="1" indent="-171450">
              <a:buFontTx/>
              <a:buChar char="-"/>
            </a:pPr>
            <a:r>
              <a:rPr lang="de-DE" sz="9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Komplexität des Spracherkennenden Automaten</a:t>
            </a:r>
          </a:p>
          <a:p>
            <a:pPr marL="457200" lvl="1" indent="0">
              <a:buFontTx/>
              <a:buNone/>
            </a:pPr>
            <a:endParaRPr lang="de-DE" sz="900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D207A-07DF-40AD-A916-9872E089CE7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0804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GB" dirty="0">
              <a:solidFill>
                <a:schemeClr val="tx2"/>
              </a:solidFill>
              <a:latin typeface="Sego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0F35F-DD44-4607-AEC1-49D7A4BC406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6638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GB" dirty="0">
              <a:solidFill>
                <a:schemeClr val="tx2"/>
              </a:solidFill>
              <a:latin typeface="Sego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0F35F-DD44-4607-AEC1-49D7A4BC406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382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D207A-07DF-40AD-A916-9872E089CE7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385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GB" dirty="0">
              <a:solidFill>
                <a:schemeClr val="tx2"/>
              </a:solidFill>
              <a:latin typeface="Sego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0F35F-DD44-4607-AEC1-49D7A4BC406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3353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GB" dirty="0">
              <a:solidFill>
                <a:schemeClr val="tx2"/>
              </a:solidFill>
              <a:latin typeface="Sego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0F35F-DD44-4607-AEC1-49D7A4BC4066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2394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GB" dirty="0">
              <a:solidFill>
                <a:schemeClr val="tx2"/>
              </a:solidFill>
              <a:latin typeface="Sego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0F35F-DD44-4607-AEC1-49D7A4BC4066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7022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GB" dirty="0">
              <a:solidFill>
                <a:schemeClr val="tx2"/>
              </a:solidFill>
              <a:latin typeface="Sego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0F35F-DD44-4607-AEC1-49D7A4BC4066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4535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D207A-07DF-40AD-A916-9872E089CE7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1390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D207A-07DF-40AD-A916-9872E089CE7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83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0F35F-DD44-4607-AEC1-49D7A4BC406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5945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0F35F-DD44-4607-AEC1-49D7A4BC4066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2213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0F35F-DD44-4607-AEC1-49D7A4BC4066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8183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0F35F-DD44-4607-AEC1-49D7A4BC4066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566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0F35F-DD44-4607-AEC1-49D7A4BC4066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273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0F35F-DD44-4607-AEC1-49D7A4BC406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229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0F35F-DD44-4607-AEC1-49D7A4BC406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711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0F35F-DD44-4607-AEC1-49D7A4BC4066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79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D207A-07DF-40AD-A916-9872E089CE7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41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D207A-07DF-40AD-A916-9872E089CE7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04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D207A-07DF-40AD-A916-9872E089CE7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69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Tx/>
              <a:buNone/>
            </a:pPr>
            <a:endParaRPr lang="de-DE" sz="900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D207A-07DF-40AD-A916-9872E089CE7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91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271" y="5132437"/>
            <a:ext cx="8579886" cy="1460779"/>
          </a:xfrm>
          <a:prstGeom prst="rect">
            <a:avLst/>
          </a:prstGeom>
        </p:spPr>
        <p:txBody>
          <a:bodyPr lIns="137160" tIns="137160" rIns="137160" bIns="137160" anchor="b" anchorCtr="0">
            <a:normAutofit/>
          </a:bodyPr>
          <a:lstStyle>
            <a:lvl1pPr marL="0" indent="0" algn="l" defTabSz="914052" rtl="0" eaLnBrk="1" latinLnBrk="0" hangingPunct="1">
              <a:lnSpc>
                <a:spcPct val="100000"/>
              </a:lnSpc>
              <a:spcBef>
                <a:spcPts val="0"/>
              </a:spcBef>
              <a:buSzPct val="90000"/>
              <a:buFont typeface="Arial" pitchFamily="34" charset="0"/>
              <a:buNone/>
              <a:defRPr lang="en-US" sz="2400" b="0" kern="0" spc="0" baseline="0" dirty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93271" y="2415641"/>
            <a:ext cx="11752544" cy="2603307"/>
          </a:xfrm>
          <a:prstGeom prst="rect">
            <a:avLst/>
          </a:prstGeom>
          <a:solidFill>
            <a:srgbClr val="0070C0"/>
          </a:solidFill>
          <a:effectLst/>
        </p:spPr>
        <p:txBody>
          <a:bodyPr vert="horz" lIns="137160" tIns="137160" rIns="91409" bIns="137160" rtlCol="0" anchor="b" anchorCtr="0">
            <a:noAutofit/>
          </a:bodyPr>
          <a:lstStyle>
            <a:lvl1pPr>
              <a:defRPr lang="en-US" sz="4800" kern="0" dirty="0">
                <a:ln w="3175">
                  <a:noFill/>
                </a:ln>
                <a:gradFill flip="none" rotWithShape="1">
                  <a:gsLst>
                    <a:gs pos="4583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  <a:tileRect/>
                </a:gradFill>
              </a:defRPr>
            </a:lvl1pPr>
          </a:lstStyle>
          <a:p>
            <a:pPr lvl="0"/>
            <a:r>
              <a:rPr lang="en-US" dirty="0" smtClean="0"/>
              <a:t>Course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51966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792">
          <p15:clr>
            <a:srgbClr val="FBAE40"/>
          </p15:clr>
        </p15:guide>
        <p15:guide id="2" pos="3839">
          <p15:clr>
            <a:srgbClr val="FBAE40"/>
          </p15:clr>
        </p15:guide>
        <p15:guide id="3" orient="horz" pos="7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 userDrawn="1"/>
        </p:nvSpPr>
        <p:spPr>
          <a:xfrm>
            <a:off x="8738733" y="2685050"/>
            <a:ext cx="2241224" cy="2355337"/>
          </a:xfrm>
          <a:prstGeom prst="rect">
            <a:avLst/>
          </a:prstGeom>
        </p:spPr>
        <p:txBody>
          <a:bodyPr vert="horz" lIns="91409" tIns="45705" rIns="91409" bIns="45705" rtlCol="0" anchor="ctr" anchorCtr="0">
            <a:normAutofit/>
          </a:bodyPr>
          <a:lstStyle>
            <a:lvl1pPr marL="0" indent="0" algn="l" defTabSz="914052" rtl="0" eaLnBrk="1" latinLnBrk="0" hangingPunct="1">
              <a:lnSpc>
                <a:spcPct val="100000"/>
              </a:lnSpc>
              <a:spcBef>
                <a:spcPts val="0"/>
              </a:spcBef>
              <a:buSzPct val="90000"/>
              <a:buFont typeface="Arial" pitchFamily="34" charset="0"/>
              <a:buNone/>
              <a:defRPr lang="en-US" sz="1800" b="1" kern="1200" spc="-30" baseline="0" dirty="0">
                <a:gradFill>
                  <a:gsLst>
                    <a:gs pos="1250">
                      <a:srgbClr val="FFFFFF"/>
                    </a:gs>
                    <a:gs pos="6250">
                      <a:srgbClr val="FFFFFF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044" indent="0" algn="ctr" defTabSz="914088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914088" indent="0" algn="ctr" defTabSz="914088" rtl="0" eaLnBrk="1" latinLnBrk="0" hangingPunct="1">
              <a:spcBef>
                <a:spcPts val="200"/>
              </a:spcBef>
              <a:spcAft>
                <a:spcPts val="20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371133" indent="0" algn="ctr" defTabSz="91408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828178" indent="0" algn="ctr" defTabSz="91408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285222" indent="0" algn="ctr" defTabSz="91408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267" indent="0" algn="ctr" defTabSz="91408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311" indent="0" algn="ctr" defTabSz="91408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358" indent="0" algn="ctr" defTabSz="91408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193271" y="3376350"/>
            <a:ext cx="11752544" cy="169261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/>
        </p:spPr>
        <p:txBody>
          <a:bodyPr vert="horz" lIns="137160" tIns="137160" rIns="91409" bIns="137160" rtlCol="0" anchor="b" anchorCtr="0">
            <a:noAutofit/>
          </a:bodyPr>
          <a:lstStyle>
            <a:lvl1pPr algn="l" defTabSz="914088" rtl="0" eaLnBrk="1" latinLnBrk="0" hangingPunct="1">
              <a:spcBef>
                <a:spcPct val="0"/>
              </a:spcBef>
              <a:buNone/>
              <a:defRPr lang="en-US" sz="4000" kern="0" dirty="0">
                <a:ln w="3175">
                  <a:noFill/>
                </a:ln>
                <a:gradFill flip="none" rotWithShape="1">
                  <a:gsLst>
                    <a:gs pos="4583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  <a:tileRect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endParaRPr lang="en-US" sz="4000" dirty="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92101" y="3466407"/>
            <a:ext cx="8215796" cy="1485524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>
              <a:buNone/>
              <a:defRPr sz="3600" b="0" baseline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 dirty="0" smtClean="0"/>
              <a:t>Module or Section transition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93271" y="5132437"/>
            <a:ext cx="8409867" cy="1460779"/>
          </a:xfrm>
          <a:prstGeom prst="rect">
            <a:avLst/>
          </a:prstGeom>
        </p:spPr>
        <p:txBody>
          <a:bodyPr lIns="137160" tIns="137160" rIns="137160" bIns="137160" anchor="b" anchorCtr="0">
            <a:normAutofit/>
          </a:bodyPr>
          <a:lstStyle>
            <a:lvl1pPr marL="0" indent="0" algn="l" defTabSz="914052" rtl="0" eaLnBrk="1" latinLnBrk="0" hangingPunct="1">
              <a:lnSpc>
                <a:spcPct val="100000"/>
              </a:lnSpc>
              <a:spcBef>
                <a:spcPts val="0"/>
              </a:spcBef>
              <a:buSzPct val="90000"/>
              <a:buFont typeface="Arial" pitchFamily="34" charset="0"/>
              <a:buNone/>
              <a:defRPr lang="en-US" sz="2400" b="0" kern="0" spc="0" baseline="0" dirty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34869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9"/>
          <p:cNvSpPr>
            <a:spLocks noGrp="1"/>
          </p:cNvSpPr>
          <p:nvPr>
            <p:ph type="title"/>
          </p:nvPr>
        </p:nvSpPr>
        <p:spPr>
          <a:xfrm>
            <a:off x="608171" y="4468764"/>
            <a:ext cx="11432977" cy="1676400"/>
          </a:xfrm>
          <a:prstGeom prst="rect">
            <a:avLst/>
          </a:prstGeom>
        </p:spPr>
        <p:txBody>
          <a:bodyPr vert="horz" lIns="91409" tIns="45705" rIns="91409" bIns="45705" rtlCol="0" anchor="t" anchorCtr="0"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08171" y="3087325"/>
            <a:ext cx="113567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088"/>
            <a:r>
              <a:rPr lang="en-US" sz="6600" dirty="0">
                <a:solidFill>
                  <a:prstClr val="black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DEMO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08171" y="4077925"/>
            <a:ext cx="11356757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3260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79413" y="1388226"/>
            <a:ext cx="11525250" cy="5290388"/>
          </a:xfrm>
          <a:prstGeom prst="rect">
            <a:avLst/>
          </a:prstGeom>
        </p:spPr>
        <p:txBody>
          <a:bodyPr/>
          <a:lstStyle>
            <a:lvl1pPr>
              <a:spcBef>
                <a:spcPts val="1400"/>
              </a:spcBef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745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379511" y="1371601"/>
            <a:ext cx="5616915" cy="495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5"/>
          <p:cNvSpPr>
            <a:spLocks noGrp="1"/>
          </p:cNvSpPr>
          <p:nvPr>
            <p:ph sz="quarter" idx="4"/>
          </p:nvPr>
        </p:nvSpPr>
        <p:spPr>
          <a:xfrm>
            <a:off x="6275742" y="1371601"/>
            <a:ext cx="5619121" cy="495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61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511" y="1330656"/>
            <a:ext cx="5616915" cy="639762"/>
          </a:xfrm>
          <a:prstGeom prst="rect">
            <a:avLst/>
          </a:prstGeom>
          <a:solidFill>
            <a:srgbClr val="86C400"/>
          </a:solidFill>
        </p:spPr>
        <p:txBody>
          <a:bodyPr anchor="b">
            <a:norm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/>
              </a:defRPr>
            </a:lvl1pPr>
            <a:lvl2pPr marL="457044" indent="0">
              <a:buNone/>
              <a:defRPr sz="2000" b="1"/>
            </a:lvl2pPr>
            <a:lvl3pPr marL="914088" indent="0">
              <a:buNone/>
              <a:defRPr sz="1800" b="1"/>
            </a:lvl3pPr>
            <a:lvl4pPr marL="1371133" indent="0">
              <a:buNone/>
              <a:defRPr sz="1600" b="1"/>
            </a:lvl4pPr>
            <a:lvl5pPr marL="1828178" indent="0">
              <a:buNone/>
              <a:defRPr sz="1600" b="1"/>
            </a:lvl5pPr>
            <a:lvl6pPr marL="2285222" indent="0">
              <a:buNone/>
              <a:defRPr sz="1600" b="1"/>
            </a:lvl6pPr>
            <a:lvl7pPr marL="2742267" indent="0">
              <a:buNone/>
              <a:defRPr sz="1600" b="1"/>
            </a:lvl7pPr>
            <a:lvl8pPr marL="3199311" indent="0">
              <a:buNone/>
              <a:defRPr sz="1600" b="1"/>
            </a:lvl8pPr>
            <a:lvl9pPr marL="3656358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511" y="1981200"/>
            <a:ext cx="5616915" cy="4648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45807" y="1330656"/>
            <a:ext cx="5619121" cy="639762"/>
          </a:xfrm>
          <a:prstGeom prst="rect">
            <a:avLst/>
          </a:prstGeom>
          <a:solidFill>
            <a:srgbClr val="1F497D"/>
          </a:solidFill>
        </p:spPr>
        <p:txBody>
          <a:bodyPr anchor="b">
            <a:norm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/>
              </a:defRPr>
            </a:lvl1pPr>
            <a:lvl2pPr marL="457044" indent="0">
              <a:buNone/>
              <a:defRPr sz="2000" b="1"/>
            </a:lvl2pPr>
            <a:lvl3pPr marL="914088" indent="0">
              <a:buNone/>
              <a:defRPr sz="1800" b="1"/>
            </a:lvl3pPr>
            <a:lvl4pPr marL="1371133" indent="0">
              <a:buNone/>
              <a:defRPr sz="1600" b="1"/>
            </a:lvl4pPr>
            <a:lvl5pPr marL="1828178" indent="0">
              <a:buNone/>
              <a:defRPr sz="1600" b="1"/>
            </a:lvl5pPr>
            <a:lvl6pPr marL="2285222" indent="0">
              <a:buNone/>
              <a:defRPr sz="1600" b="1"/>
            </a:lvl6pPr>
            <a:lvl7pPr marL="2742267" indent="0">
              <a:buNone/>
              <a:defRPr sz="1600" b="1"/>
            </a:lvl7pPr>
            <a:lvl8pPr marL="3199311" indent="0">
              <a:buNone/>
              <a:defRPr sz="1600" b="1"/>
            </a:lvl8pPr>
            <a:lvl9pPr marL="3656358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45807" y="1981200"/>
            <a:ext cx="5619121" cy="4648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21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9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541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 Color 1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783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79514" y="182215"/>
            <a:ext cx="11524432" cy="1063487"/>
          </a:xfrm>
          <a:prstGeom prst="rect">
            <a:avLst/>
          </a:prstGeom>
        </p:spPr>
        <p:txBody>
          <a:bodyPr vert="horz" lIns="91409" tIns="45705" rIns="91409" bIns="45705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78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7" r:id="rId3"/>
    <p:sldLayoutId id="2147483663" r:id="rId4"/>
    <p:sldLayoutId id="2147483664" r:id="rId5"/>
    <p:sldLayoutId id="2147483665" r:id="rId6"/>
    <p:sldLayoutId id="2147483666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defTabSz="914088" rtl="0" eaLnBrk="1" latinLnBrk="0" hangingPunct="1">
        <a:lnSpc>
          <a:spcPct val="8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Light" panose="020B0502040204020203" pitchFamily="34" charset="0"/>
          <a:ea typeface="Segoe UI Light" panose="020B0502040204020203" pitchFamily="34" charset="0"/>
          <a:cs typeface="Segoe UI Light" panose="020B0502040204020203" pitchFamily="34" charset="0"/>
        </a:defRPr>
      </a:lvl1pPr>
    </p:titleStyle>
    <p:bodyStyle>
      <a:lvl1pPr marL="342783" indent="-342783" algn="l" defTabSz="914088" rtl="0" eaLnBrk="1" latinLnBrk="0" hangingPunct="1">
        <a:spcBef>
          <a:spcPts val="1200"/>
        </a:spcBef>
        <a:buFont typeface="Arial" pitchFamily="34" charset="0"/>
        <a:buChar char="•"/>
        <a:defRPr sz="3200" b="1" kern="0" baseline="0">
          <a:solidFill>
            <a:schemeClr val="tx1"/>
          </a:solidFill>
          <a:latin typeface="Segoe UI Light" panose="020B0502040204020203" pitchFamily="34" charset="0"/>
          <a:ea typeface="Segoe UI Light" panose="020B0502040204020203" pitchFamily="34" charset="0"/>
          <a:cs typeface="Segoe UI Light" panose="020B0502040204020203" pitchFamily="34" charset="0"/>
        </a:defRPr>
      </a:lvl1pPr>
      <a:lvl2pPr marL="742698" indent="-285652" algn="l" defTabSz="914088" rtl="0" eaLnBrk="1" latinLnBrk="0" hangingPunct="1">
        <a:spcBef>
          <a:spcPts val="300"/>
        </a:spcBef>
        <a:spcAft>
          <a:spcPts val="300"/>
        </a:spcAft>
        <a:buFont typeface="Arial" pitchFamily="34" charset="0"/>
        <a:buChar char="–"/>
        <a:defRPr sz="2800" kern="0" baseline="0">
          <a:solidFill>
            <a:schemeClr val="tx1"/>
          </a:solidFill>
          <a:latin typeface="Segoe UI Light" panose="020B0502040204020203" pitchFamily="34" charset="0"/>
          <a:ea typeface="Segoe UI Light" panose="020B0502040204020203" pitchFamily="34" charset="0"/>
          <a:cs typeface="Segoe UI Light" panose="020B0502040204020203" pitchFamily="34" charset="0"/>
        </a:defRPr>
      </a:lvl2pPr>
      <a:lvl3pPr marL="1142612" indent="-228522" algn="l" defTabSz="914088" rtl="0" eaLnBrk="1" latinLnBrk="0" hangingPunct="1">
        <a:spcBef>
          <a:spcPts val="200"/>
        </a:spcBef>
        <a:spcAft>
          <a:spcPts val="200"/>
        </a:spcAft>
        <a:buFont typeface="Arial" pitchFamily="34" charset="0"/>
        <a:buChar char="•"/>
        <a:defRPr sz="2400" kern="0" baseline="0">
          <a:solidFill>
            <a:schemeClr val="tx1"/>
          </a:solidFill>
          <a:latin typeface="Segoe UI Light" panose="020B0502040204020203" pitchFamily="34" charset="0"/>
          <a:ea typeface="Segoe UI Light" panose="020B0502040204020203" pitchFamily="34" charset="0"/>
          <a:cs typeface="Segoe UI Light" panose="020B0502040204020203" pitchFamily="34" charset="0"/>
        </a:defRPr>
      </a:lvl3pPr>
      <a:lvl4pPr marL="1599657" indent="-228522" algn="l" defTabSz="914088" rtl="0" eaLnBrk="1" latinLnBrk="0" hangingPunct="1">
        <a:spcBef>
          <a:spcPct val="20000"/>
        </a:spcBef>
        <a:buFont typeface="Arial" pitchFamily="34" charset="0"/>
        <a:buChar char="–"/>
        <a:defRPr sz="2000" kern="0" baseline="0">
          <a:solidFill>
            <a:schemeClr val="tx1"/>
          </a:solidFill>
          <a:latin typeface="Segoe UI Light" panose="020B0502040204020203" pitchFamily="34" charset="0"/>
          <a:ea typeface="Segoe UI Light" panose="020B0502040204020203" pitchFamily="34" charset="0"/>
          <a:cs typeface="Segoe UI Light" panose="020B0502040204020203" pitchFamily="34" charset="0"/>
        </a:defRPr>
      </a:lvl4pPr>
      <a:lvl5pPr marL="2056700" indent="-228522" algn="l" defTabSz="914088" rtl="0" eaLnBrk="1" latinLnBrk="0" hangingPunct="1">
        <a:spcBef>
          <a:spcPct val="20000"/>
        </a:spcBef>
        <a:buFont typeface="Arial" pitchFamily="34" charset="0"/>
        <a:buChar char="»"/>
        <a:defRPr sz="2000" kern="0" baseline="0">
          <a:solidFill>
            <a:schemeClr val="tx1"/>
          </a:solidFill>
          <a:latin typeface="Segoe UI Light" panose="020B0502040204020203" pitchFamily="34" charset="0"/>
          <a:ea typeface="Segoe UI Light" panose="020B0502040204020203" pitchFamily="34" charset="0"/>
          <a:cs typeface="Segoe UI Light" panose="020B0502040204020203" pitchFamily="34" charset="0"/>
        </a:defRPr>
      </a:lvl5pPr>
      <a:lvl6pPr marL="2513745" indent="-228522" algn="l" defTabSz="9140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89" indent="-228522" algn="l" defTabSz="9140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3" indent="-228522" algn="l" defTabSz="9140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78" indent="-228522" algn="l" defTabSz="9140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4" algn="l" defTabSz="914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88" algn="l" defTabSz="914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3" algn="l" defTabSz="914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78" algn="l" defTabSz="914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2" algn="l" defTabSz="914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67" algn="l" defTabSz="914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1" algn="l" defTabSz="914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58" algn="l" defTabSz="914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tnetfoundation.org/projects" TargetMode="External"/><Relationship Id="rId2" Type="http://schemas.openxmlformats.org/officeDocument/2006/relationships/hyperlink" Target="https://github.com/dotnet/roslyn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get.org/packages/Microsoft.CodeAnalysis" TargetMode="External"/><Relationship Id="rId2" Type="http://schemas.openxmlformats.org/officeDocument/2006/relationships/hyperlink" Target="https://visualstudiogallery.msdn.microsoft.com/ae1cf421-54bf-4406-b48c-76a182819fb7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hyperlink" Target="https://visualstudiogallery.msdn.microsoft.com/b5104545-29ed-46b2-beb0-351af9ca2d2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17.png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20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Robin Sedlaczek </a:t>
            </a:r>
            <a:r>
              <a:rPr lang="en-US" dirty="0"/>
              <a:t>| </a:t>
            </a:r>
            <a:r>
              <a:rPr lang="en-US" dirty="0" smtClean="0"/>
              <a:t>Chief Technical Officer at Fairmas GmbH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sz="6000" dirty="0" smtClean="0"/>
              <a:t>#SpeakRoslyn</a:t>
            </a:r>
            <a:br>
              <a:rPr lang="de-DE" sz="6000" dirty="0" smtClean="0"/>
            </a:br>
            <a:r>
              <a:rPr lang="de-DE" sz="4000" dirty="0" smtClean="0"/>
              <a:t>Die Microsoft .NET Compiler Plattform</a:t>
            </a:r>
            <a:endParaRPr lang="en-US" sz="4000" dirty="0"/>
          </a:p>
        </p:txBody>
      </p:sp>
      <p:grpSp>
        <p:nvGrpSpPr>
          <p:cNvPr id="3" name="Group 2"/>
          <p:cNvGrpSpPr/>
          <p:nvPr/>
        </p:nvGrpSpPr>
        <p:grpSpPr>
          <a:xfrm>
            <a:off x="8773157" y="5778600"/>
            <a:ext cx="2719083" cy="684756"/>
            <a:chOff x="8773157" y="5778600"/>
            <a:chExt cx="2719083" cy="68475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9124284" y="5778600"/>
              <a:ext cx="141179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4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9124284" y="6155579"/>
              <a:ext cx="23679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4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573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Open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Roslyn ist Open Source!</a:t>
            </a:r>
            <a:r>
              <a:rPr lang="de-DE" dirty="0" smtClean="0"/>
              <a:t> </a:t>
            </a:r>
          </a:p>
          <a:p>
            <a:pPr marL="457046" lvl="1" indent="0">
              <a:buNone/>
            </a:pPr>
            <a:r>
              <a:rPr lang="de-DE" sz="2400" dirty="0" smtClean="0">
                <a:hlinkClick r:id="rId2"/>
              </a:rPr>
              <a:t>https</a:t>
            </a:r>
            <a:r>
              <a:rPr lang="de-DE" sz="2400" dirty="0">
                <a:hlinkClick r:id="rId2"/>
              </a:rPr>
              <a:t>://</a:t>
            </a:r>
            <a:r>
              <a:rPr lang="de-DE" sz="2400" dirty="0" smtClean="0">
                <a:hlinkClick r:id="rId2"/>
              </a:rPr>
              <a:t>github.com/dotnet/roslyn</a:t>
            </a:r>
            <a:r>
              <a:rPr lang="de-DE" sz="2400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Verwaltet von der .NET </a:t>
            </a:r>
            <a:r>
              <a:rPr lang="de-DE" sz="2800" dirty="0"/>
              <a:t>Foundation </a:t>
            </a:r>
            <a:endParaRPr lang="de-DE" sz="2800" dirty="0" smtClean="0"/>
          </a:p>
          <a:p>
            <a:pPr marL="457046" lvl="1" indent="0">
              <a:buNone/>
            </a:pPr>
            <a:r>
              <a:rPr lang="de-DE" sz="2400" dirty="0" smtClean="0">
                <a:hlinkClick r:id="rId3"/>
              </a:rPr>
              <a:t>http</a:t>
            </a:r>
            <a:r>
              <a:rPr lang="de-DE" sz="2400" dirty="0">
                <a:hlinkClick r:id="rId3"/>
              </a:rPr>
              <a:t>://</a:t>
            </a:r>
            <a:r>
              <a:rPr lang="de-DE" sz="2400" dirty="0" smtClean="0">
                <a:hlinkClick r:id="rId3"/>
              </a:rPr>
              <a:t>www.dotnetfoundation.org/projects</a:t>
            </a:r>
            <a:endParaRPr lang="de-DE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Erlaubt Einblicke und Debugging des Codes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Mitwirkung bei Entwicklung durch Community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Repository kann </a:t>
            </a:r>
            <a:r>
              <a:rPr lang="de-DE" sz="2800" dirty="0" err="1" smtClean="0"/>
              <a:t>geforkt</a:t>
            </a:r>
            <a:r>
              <a:rPr lang="de-DE" sz="2800" dirty="0" smtClean="0"/>
              <a:t> werden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743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Visual Studio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Auf Roslyn basierte C#/VB-Sprachfeatures und IDE-Features ab Visual Studio 2015 enthalten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Projektvorlagen: </a:t>
            </a:r>
            <a:r>
              <a:rPr lang="en-US" sz="2800" dirty="0" smtClean="0">
                <a:hlinkClick r:id="rId2"/>
              </a:rPr>
              <a:t>SDK </a:t>
            </a:r>
            <a:r>
              <a:rPr lang="en-US" sz="2800" dirty="0">
                <a:hlinkClick r:id="rId2"/>
              </a:rPr>
              <a:t>Templates VSIX </a:t>
            </a:r>
            <a:r>
              <a:rPr lang="en-US" sz="2800" dirty="0" smtClean="0">
                <a:hlinkClick r:id="rId2"/>
              </a:rPr>
              <a:t>package</a:t>
            </a:r>
            <a:endParaRPr lang="de-DE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Bibliotheken: </a:t>
            </a:r>
            <a:r>
              <a:rPr lang="fr-FR" sz="2800" dirty="0" err="1" smtClean="0">
                <a:hlinkClick r:id="rId3"/>
              </a:rPr>
              <a:t>NuGet</a:t>
            </a:r>
            <a:r>
              <a:rPr lang="fr-FR" sz="2800" dirty="0" smtClean="0">
                <a:hlinkClick r:id="rId3"/>
              </a:rPr>
              <a:t> </a:t>
            </a:r>
            <a:r>
              <a:rPr lang="fr-FR" sz="2800" dirty="0">
                <a:hlinkClick r:id="rId3"/>
              </a:rPr>
              <a:t>Roslyn compiler </a:t>
            </a:r>
            <a:r>
              <a:rPr lang="fr-FR" sz="2800" dirty="0" smtClean="0">
                <a:hlinkClick r:id="rId3"/>
              </a:rPr>
              <a:t>package</a:t>
            </a:r>
            <a:endParaRPr lang="de-DE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Syntax Visualizer: </a:t>
            </a:r>
            <a:r>
              <a:rPr lang="en-US" sz="2800" dirty="0" smtClean="0">
                <a:hlinkClick r:id="rId4"/>
              </a:rPr>
              <a:t>Syntax </a:t>
            </a:r>
            <a:r>
              <a:rPr lang="en-US" sz="2800" dirty="0">
                <a:hlinkClick r:id="rId4"/>
              </a:rPr>
              <a:t>Visualizer VSIX </a:t>
            </a:r>
            <a:r>
              <a:rPr lang="en-US" sz="2800" dirty="0" smtClean="0">
                <a:hlinkClick r:id="rId4"/>
              </a:rPr>
              <a:t>package</a:t>
            </a:r>
            <a:endParaRPr lang="de-DE" sz="2800" dirty="0" smtClean="0"/>
          </a:p>
          <a:p>
            <a:pPr marL="0" indent="0">
              <a:buNone/>
            </a:pPr>
            <a:endParaRPr lang="de-DE" sz="24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636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/>
          <a:lstStyle/>
          <a:p>
            <a:pPr marL="914400" indent="-914400"/>
            <a:r>
              <a:rPr lang="en-US" dirty="0" smtClean="0"/>
              <a:t>02 | </a:t>
            </a:r>
            <a:r>
              <a:rPr lang="en-US" dirty="0" err="1" smtClean="0"/>
              <a:t>Grundlagen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Robin Sedlaczek | Chief Technical Officer at Fairmas GmbH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773157" y="5778600"/>
            <a:ext cx="2719083" cy="684756"/>
            <a:chOff x="8773157" y="5778600"/>
            <a:chExt cx="2719083" cy="68475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9124284" y="5778600"/>
              <a:ext cx="141179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4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9124284" y="6155579"/>
              <a:ext cx="23679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4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115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tut ein Compiler?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79413" y="1298791"/>
            <a:ext cx="11525250" cy="93961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400" dirty="0"/>
              <a:t>Übersetzt </a:t>
            </a:r>
            <a:r>
              <a:rPr lang="de-DE" sz="2400" dirty="0" smtClean="0"/>
              <a:t>z.B. VB.NET, C</a:t>
            </a:r>
            <a:r>
              <a:rPr lang="de-DE" sz="2400" dirty="0"/>
              <a:t># nach IL Code, C# nach Maschinencode (.NET Native</a:t>
            </a:r>
            <a:r>
              <a:rPr lang="de-DE" sz="2400" dirty="0" smtClean="0"/>
              <a:t>), C/C++ in Maschinencode...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43647" y="3376127"/>
            <a:ext cx="2602252" cy="79169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Compiler</a:t>
            </a:r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25583" y="2419599"/>
            <a:ext cx="2744787" cy="2704750"/>
            <a:chOff x="379413" y="3131372"/>
            <a:chExt cx="2744787" cy="2704750"/>
          </a:xfrm>
        </p:grpSpPr>
        <p:grpSp>
          <p:nvGrpSpPr>
            <p:cNvPr id="6" name="Group 5"/>
            <p:cNvGrpSpPr/>
            <p:nvPr/>
          </p:nvGrpSpPr>
          <p:grpSpPr>
            <a:xfrm>
              <a:off x="379413" y="3131372"/>
              <a:ext cx="2744787" cy="2704750"/>
              <a:chOff x="5486400" y="2819400"/>
              <a:chExt cx="2744787" cy="2501468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86400" y="2819400"/>
                <a:ext cx="2744787" cy="2501468"/>
              </a:xfrm>
              <a:prstGeom prst="rect">
                <a:avLst/>
              </a:prstGeom>
            </p:spPr>
          </p:pic>
          <p:sp>
            <p:nvSpPr>
              <p:cNvPr id="9" name="Rectangle 8"/>
              <p:cNvSpPr/>
              <p:nvPr/>
            </p:nvSpPr>
            <p:spPr>
              <a:xfrm>
                <a:off x="5833599" y="2956916"/>
                <a:ext cx="2320698" cy="19640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400" dirty="0">
                    <a:solidFill>
                      <a:srgbClr val="80808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///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400" dirty="0">
                    <a:solidFill>
                      <a:srgbClr val="80808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&lt;summary&gt;</a:t>
                </a:r>
                <a:endParaRPr lang="en-US" sz="4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</a:t>
                </a:r>
                <a:r>
                  <a:rPr lang="en-US" sz="400" dirty="0">
                    <a:solidFill>
                      <a:srgbClr val="80808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///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This is the base class for all </a:t>
                </a:r>
                <a:endParaRPr lang="en-US" sz="400" dirty="0" smtClean="0">
                  <a:solidFill>
                    <a:srgbClr val="008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</a:t>
                </a:r>
                <a:r>
                  <a:rPr lang="en-US" sz="400" dirty="0" smtClean="0">
                    <a:solidFill>
                      <a:srgbClr val="80808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///</a:t>
                </a:r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shaders 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(vertex and fragment). </a:t>
                </a:r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It</a:t>
                </a:r>
                <a:endParaRPr lang="en-US" sz="4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</a:t>
                </a:r>
                <a:r>
                  <a:rPr lang="en-US" sz="400" dirty="0">
                    <a:solidFill>
                      <a:srgbClr val="80808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///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offers functionality </a:t>
                </a:r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which 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is core </a:t>
                </a:r>
                <a:endParaRPr lang="en-US" sz="400" dirty="0" smtClean="0">
                  <a:solidFill>
                    <a:srgbClr val="008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</a:t>
                </a:r>
                <a:r>
                  <a:rPr lang="en-US" sz="400" dirty="0" smtClean="0">
                    <a:solidFill>
                      <a:srgbClr val="80808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/// </a:t>
                </a:r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to 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all shaders, such as </a:t>
                </a:r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file   </a:t>
                </a:r>
              </a:p>
              <a:p>
                <a:r>
                  <a:rPr lang="en-US" sz="400" dirty="0" smtClean="0">
                    <a:solidFill>
                      <a:srgbClr val="80808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///</a:t>
                </a:r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loading 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and binding.</a:t>
                </a:r>
                <a:endParaRPr lang="en-US" sz="4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</a:t>
                </a:r>
                <a:r>
                  <a:rPr lang="en-US" sz="400" dirty="0">
                    <a:solidFill>
                      <a:srgbClr val="80808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///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400" dirty="0">
                    <a:solidFill>
                      <a:srgbClr val="80808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&lt;/summary&gt;</a:t>
                </a:r>
                <a:endParaRPr lang="en-US" sz="4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</a:t>
                </a:r>
                <a:r>
                  <a:rPr lang="en-US" sz="400" dirty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public</a:t>
                </a:r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400" dirty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class</a:t>
                </a:r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400" dirty="0">
                    <a:solidFill>
                      <a:srgbClr val="2B91A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Shader</a:t>
                </a:r>
                <a:endParaRPr lang="en-US" sz="4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{</a:t>
                </a: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</a:t>
                </a:r>
                <a:r>
                  <a:rPr lang="en-US" sz="400" dirty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public</a:t>
                </a:r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400" dirty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void</a:t>
                </a:r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Create(</a:t>
                </a:r>
                <a:r>
                  <a:rPr lang="en-US" sz="400" dirty="0">
                    <a:solidFill>
                      <a:srgbClr val="2B91A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OpenGL</a:t>
                </a:r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gl, </a:t>
                </a:r>
                <a:r>
                  <a:rPr lang="en-US" sz="400" dirty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uint</a:t>
                </a:r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shaderType, </a:t>
                </a:r>
                <a:endParaRPr lang="en-US" sz="4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400" dirty="0" smtClean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              </a:t>
                </a:r>
                <a:r>
                  <a:rPr lang="en-US" sz="400" dirty="0" smtClean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string</a:t>
                </a:r>
                <a:r>
                  <a:rPr lang="en-US" sz="400" dirty="0" smtClean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source)</a:t>
                </a: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{</a:t>
                </a: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</a:t>
                </a:r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// Create 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the OpenGL shader object.</a:t>
                </a:r>
                <a:endParaRPr lang="en-US" sz="4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shaderObject = gl.CreateShader(shaderType);</a:t>
                </a:r>
              </a:p>
              <a:p>
                <a:endParaRPr lang="en-US" sz="4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</a:t>
                </a:r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// 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Set the shader source.</a:t>
                </a:r>
                <a:endParaRPr lang="en-US" sz="4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gl.ShaderSource(shaderObject, source);</a:t>
                </a:r>
              </a:p>
              <a:p>
                <a:endParaRPr lang="en-US" sz="4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// </a:t>
                </a:r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Compile 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the shader object.</a:t>
                </a:r>
                <a:endParaRPr lang="en-US" sz="4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gl.CompileShader(shaderObject);</a:t>
                </a:r>
              </a:p>
              <a:p>
                <a:endParaRPr lang="en-US" sz="4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// </a:t>
                </a:r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Now 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that we've compiled the shader, </a:t>
                </a:r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check</a:t>
                </a:r>
              </a:p>
              <a:p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// 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it's compilation </a:t>
                </a:r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status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. If it's </a:t>
                </a:r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not</a:t>
                </a:r>
                <a:endParaRPr lang="en-US" sz="4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// compiled properly, we're </a:t>
                </a:r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going 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to throw </a:t>
                </a:r>
                <a:endParaRPr lang="en-US" sz="400" dirty="0" smtClean="0">
                  <a:solidFill>
                    <a:srgbClr val="008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// an 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exception.</a:t>
                </a:r>
                <a:endParaRPr lang="en-US" sz="4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</a:t>
                </a:r>
                <a:r>
                  <a:rPr lang="en-US" sz="400" dirty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if</a:t>
                </a:r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(GetCompileStatus(gl) == </a:t>
                </a:r>
                <a:r>
                  <a:rPr lang="en-US" sz="400" dirty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false</a:t>
                </a:r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)</a:t>
                </a: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{</a:t>
                </a: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    </a:t>
                </a:r>
                <a:r>
                  <a:rPr lang="en-US" sz="400" dirty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throw</a:t>
                </a:r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400" dirty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new</a:t>
                </a:r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400" dirty="0">
                    <a:solidFill>
                      <a:srgbClr val="2B91A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ShaderCompilationException</a:t>
                </a:r>
                <a:r>
                  <a:rPr lang="en-US" sz="400" dirty="0" smtClean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(</a:t>
                </a:r>
              </a:p>
              <a:p>
                <a:r>
                  <a:rPr lang="en-US" sz="400" dirty="0" smtClean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        </a:t>
                </a:r>
                <a:r>
                  <a:rPr lang="en-US" sz="400" dirty="0" smtClean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string</a:t>
                </a:r>
                <a:r>
                  <a:rPr lang="en-US" sz="400" dirty="0" smtClean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.Format(</a:t>
                </a: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	</a:t>
                </a:r>
                <a:r>
                  <a:rPr lang="en-US" sz="400" dirty="0" smtClean="0">
                    <a:solidFill>
                      <a:srgbClr val="A31515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"</a:t>
                </a:r>
                <a:r>
                  <a:rPr lang="en-US" sz="400" dirty="0">
                    <a:solidFill>
                      <a:srgbClr val="A31515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Failed to compile shader </a:t>
                </a:r>
                <a:r>
                  <a:rPr lang="en-US" sz="400" dirty="0" smtClean="0">
                    <a:solidFill>
                      <a:srgbClr val="A31515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{</a:t>
                </a:r>
                <a:r>
                  <a:rPr lang="en-US" sz="400" dirty="0">
                    <a:solidFill>
                      <a:srgbClr val="A31515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0}."</a:t>
                </a:r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, </a:t>
                </a:r>
                <a:endParaRPr lang="en-US" sz="4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400" dirty="0" smtClean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             shaderObject</a:t>
                </a:r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), GetInfoLog(gl));</a:t>
                </a: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}</a:t>
                </a: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}</a:t>
                </a: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2001311" y="5386991"/>
              <a:ext cx="1044802" cy="25436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>
                  <a:lumMod val="75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400" dirty="0" smtClean="0"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Code File</a:t>
              </a:r>
              <a:endParaRPr lang="en-US" sz="1400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179437" y="2409116"/>
            <a:ext cx="3257334" cy="2703410"/>
            <a:chOff x="7822511" y="3132712"/>
            <a:chExt cx="3257334" cy="270341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2511" y="3132712"/>
              <a:ext cx="2845489" cy="2703410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8464296" y="3427983"/>
              <a:ext cx="2615549" cy="17081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1   1   0   0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</a:t>
              </a:r>
            </a:p>
            <a:p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0           1   1</a:t>
              </a:r>
            </a:p>
            <a:p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   </a:t>
              </a:r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1   0   1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0</a:t>
              </a:r>
              <a:endParaRPr lang="en-US" sz="7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1   1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      1</a:t>
              </a:r>
              <a:endParaRPr lang="en-US" sz="7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0   1   1   1   1   0   0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</a:t>
              </a:r>
              <a:endParaRPr lang="en-US" sz="7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  </a:t>
              </a:r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0   1   0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      1</a:t>
              </a:r>
              <a:endParaRPr lang="en-US" sz="7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1   1   0   0   1   0   1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</a:t>
              </a:r>
            </a:p>
            <a:p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0   1   1   1   </a:t>
              </a:r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     0   1</a:t>
              </a:r>
            </a:p>
            <a:p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   </a:t>
              </a:r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1   0   1   0   0   0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</a:t>
              </a:r>
              <a:endParaRPr lang="en-US" sz="7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      </a:t>
              </a:r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0   1   0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  1</a:t>
              </a:r>
              <a:endParaRPr lang="en-US" sz="7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0   1   1   1   1   0   0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</a:t>
              </a:r>
              <a:endParaRPr lang="en-US" sz="7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  </a:t>
              </a:r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0   1   0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      1</a:t>
              </a:r>
              <a:endParaRPr lang="en-US" sz="7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1   1   0   0   1   0   1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</a:t>
              </a:r>
              <a:endParaRPr lang="en-US" sz="7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0   1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  </a:t>
              </a:r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      </a:t>
              </a:r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0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</a:t>
              </a:r>
              <a:endParaRPr lang="en-US" sz="7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  </a:t>
              </a:r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0   1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  </a:t>
              </a:r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0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  1</a:t>
              </a:r>
              <a:endParaRPr lang="en-US" sz="7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517144" y="5386990"/>
              <a:ext cx="1044802" cy="25436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>
                  <a:lumMod val="75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400" dirty="0" smtClean="0"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Binary File</a:t>
              </a:r>
              <a:endParaRPr lang="en-US" sz="1400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5" name="Right Arrow 14"/>
          <p:cNvSpPr/>
          <p:nvPr/>
        </p:nvSpPr>
        <p:spPr>
          <a:xfrm>
            <a:off x="3426232" y="3571976"/>
            <a:ext cx="796540" cy="3999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7460776" y="3570290"/>
            <a:ext cx="796540" cy="3999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79413" y="5449760"/>
            <a:ext cx="11525250" cy="939605"/>
          </a:xfrm>
          <a:prstGeom prst="rect">
            <a:avLst/>
          </a:prstGeom>
        </p:spPr>
        <p:txBody>
          <a:bodyPr/>
          <a:lstStyle>
            <a:lvl1pPr marL="342783" indent="-342783" algn="l" defTabSz="914088" rtl="0" eaLnBrk="1" latinLnBrk="0" hangingPunct="1">
              <a:spcBef>
                <a:spcPts val="1400"/>
              </a:spcBef>
              <a:buFont typeface="Arial" pitchFamily="34" charset="0"/>
              <a:buChar char="•"/>
              <a:defRPr sz="3200" b="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1pPr>
            <a:lvl2pPr marL="742698" indent="-285652" algn="l" defTabSz="914088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–"/>
              <a:defRPr sz="28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2pPr>
            <a:lvl3pPr marL="1142612" indent="-228522" algn="l" defTabSz="914088" rtl="0" eaLnBrk="1" latinLnBrk="0" hangingPunct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 sz="24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3pPr>
            <a:lvl4pPr marL="1599657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4pPr>
            <a:lvl5pPr marL="2056700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5pPr>
            <a:lvl6pPr marL="2513745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789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833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878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de-DE" sz="2400" dirty="0" smtClean="0"/>
              <a:t>Allgemein: übersetzt Programm aus formaler Quellsprache in semantisch äquivalente formale Zielsprache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22" name="Rectangle 21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149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10221" y="1594724"/>
            <a:ext cx="10719780" cy="256982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Aber wie genau macht der Compiler das?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Wie kann der Compiler eine einfache Textdatei inhaltlich verstehen?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Wie verwandelt er den Text in ausführbare Bits und Bytes?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117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443" y="208216"/>
            <a:ext cx="11524432" cy="1063487"/>
          </a:xfrm>
        </p:spPr>
        <p:txBody>
          <a:bodyPr/>
          <a:lstStyle/>
          <a:p>
            <a:r>
              <a:rPr lang="de-DE" dirty="0" smtClean="0"/>
              <a:t>Aufbau eines Compilers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62646" y="2779473"/>
            <a:ext cx="8530935" cy="10548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85877" y="2917246"/>
            <a:ext cx="1090910" cy="790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200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98263" y="2917561"/>
            <a:ext cx="1090910" cy="790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10544" y="2917561"/>
            <a:ext cx="1090910" cy="790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22826" y="2917561"/>
            <a:ext cx="1090910" cy="790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934132" y="2920351"/>
            <a:ext cx="1026285" cy="790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080814" y="2917561"/>
            <a:ext cx="1026285" cy="790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227495" y="2919808"/>
            <a:ext cx="1128914" cy="790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542318" y="4604876"/>
            <a:ext cx="49143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Vorweg, ein kleiner Exkurs…</a:t>
            </a:r>
            <a:endParaRPr lang="de-DE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99377" y="1716490"/>
            <a:ext cx="40069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Aufbau der Blackbox…</a:t>
            </a:r>
            <a:endParaRPr lang="de-DE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7" name="Rectangle 16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227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Natürliche vs. Formale Sprachen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de-DE" sz="2400" dirty="0"/>
          </a:p>
          <a:p>
            <a:pPr>
              <a:buFont typeface="Wingdings" panose="05000000000000000000" pitchFamily="2" charset="2"/>
              <a:buChar char="§"/>
            </a:pPr>
            <a:endParaRPr lang="de-DE" sz="28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602814" y="1673524"/>
            <a:ext cx="5137467" cy="4752675"/>
          </a:xfrm>
          <a:prstGeom prst="rect">
            <a:avLst/>
          </a:prstGeom>
        </p:spPr>
        <p:txBody>
          <a:bodyPr/>
          <a:lstStyle>
            <a:lvl1pPr marL="342783" indent="-342783" algn="l" defTabSz="914088" rtl="0" eaLnBrk="1" latinLnBrk="0" hangingPunct="1">
              <a:spcBef>
                <a:spcPts val="1400"/>
              </a:spcBef>
              <a:buFont typeface="Arial" pitchFamily="34" charset="0"/>
              <a:buChar char="•"/>
              <a:defRPr sz="3200" b="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1pPr>
            <a:lvl2pPr marL="742698" indent="-285652" algn="l" defTabSz="914088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–"/>
              <a:defRPr sz="28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2pPr>
            <a:lvl3pPr marL="1142612" indent="-228522" algn="l" defTabSz="914088" rtl="0" eaLnBrk="1" latinLnBrk="0" hangingPunct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 sz="24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3pPr>
            <a:lvl4pPr marL="1599657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4pPr>
            <a:lvl5pPr marL="2056700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5pPr>
            <a:lvl6pPr marL="2513745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789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833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878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de-DE" sz="2400" dirty="0" smtClean="0"/>
              <a:t>Natürliche Sprachen leben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smtClean="0"/>
              <a:t>Akzente/Dialekte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smtClean="0"/>
              <a:t>Grammatik/Regeln werden nicht strikt befolgt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smtClean="0"/>
              <a:t>Mensch ist sehr fehlertolerant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smtClean="0"/>
              <a:t>Mehrdeutigkeit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smtClean="0"/>
              <a:t>Sehr komplex, Semantik kann nicht beschrieben werden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sz="2400" dirty="0" smtClean="0"/>
          </a:p>
          <a:p>
            <a:pPr>
              <a:buFont typeface="Wingdings" panose="05000000000000000000" pitchFamily="2" charset="2"/>
              <a:buChar char="§"/>
            </a:pPr>
            <a:endParaRPr lang="de-DE" sz="2400" dirty="0" smtClean="0"/>
          </a:p>
        </p:txBody>
      </p:sp>
      <p:pic>
        <p:nvPicPr>
          <p:cNvPr id="11" name="Picture 2" descr="http://de.toonpool.com/user/24247/files/fehlinterpretation_158498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13" y="1773257"/>
            <a:ext cx="5322067" cy="3757379"/>
          </a:xfrm>
          <a:prstGeom prst="rect">
            <a:avLst/>
          </a:prstGeom>
          <a:noFill/>
          <a:ln w="603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403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schulen.regensburg.de/wvsgym/images/Faecher/Informatik/Informatik_12/Bilder/1_3_Endliche_Automaten/chomsk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992" y="1824206"/>
            <a:ext cx="3878829" cy="332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sind formale Sprachen?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79514" y="1414581"/>
            <a:ext cx="7275321" cy="231212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Mathematische Beschreibung einer Sprache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Alphabet + Wortbildungsregeln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Werden durch Zustandsautomaten erkannt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Klassifiziert in Chomsky-Hierarchie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sz="2400" dirty="0"/>
          </a:p>
          <a:p>
            <a:pPr>
              <a:buFont typeface="Wingdings" panose="05000000000000000000" pitchFamily="2" charset="2"/>
              <a:buChar char="§"/>
            </a:pPr>
            <a:endParaRPr lang="de-DE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301228" y="4286432"/>
            <a:ext cx="63274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i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„Menge von Wörtern, </a:t>
            </a:r>
            <a:r>
              <a:rPr lang="de-DE" sz="24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die über einem bestimmten </a:t>
            </a:r>
            <a:r>
              <a:rPr lang="de-DE" sz="2400" i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Alphabet und </a:t>
            </a:r>
            <a:r>
              <a:rPr lang="de-DE" sz="24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nach definierten Regeln gebildet werden können</a:t>
            </a:r>
            <a:r>
              <a:rPr lang="de-DE" sz="2400" i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.“</a:t>
            </a:r>
            <a:endParaRPr lang="en-US" sz="2400" i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66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 formale Sprache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79413" y="1388226"/>
            <a:ext cx="11525250" cy="44378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Mathematische Beschreibung = formale Grammatik</a:t>
            </a:r>
            <a:endParaRPr lang="de-DE" sz="2400" dirty="0" smtClean="0"/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	V </a:t>
            </a:r>
            <a:r>
              <a:rPr lang="de-DE" sz="2400" dirty="0"/>
              <a:t>= nicht-terminale Zeichen</a:t>
            </a:r>
          </a:p>
          <a:p>
            <a:pPr marL="0" indent="0">
              <a:buNone/>
            </a:pPr>
            <a:r>
              <a:rPr lang="de-DE" sz="2400" dirty="0" smtClean="0"/>
              <a:t>	</a:t>
            </a:r>
            <a:r>
              <a:rPr lang="el-GR" sz="2400" dirty="0" smtClean="0"/>
              <a:t>Σ</a:t>
            </a:r>
            <a:r>
              <a:rPr lang="de-DE" sz="2400" dirty="0" smtClean="0"/>
              <a:t> </a:t>
            </a:r>
            <a:r>
              <a:rPr lang="de-DE" sz="2400" dirty="0"/>
              <a:t>= terminale Zeichen (Alphabet)</a:t>
            </a:r>
          </a:p>
          <a:p>
            <a:pPr marL="0" indent="0">
              <a:buNone/>
            </a:pPr>
            <a:r>
              <a:rPr lang="de-DE" sz="2400" dirty="0" smtClean="0"/>
              <a:t>	R </a:t>
            </a:r>
            <a:r>
              <a:rPr lang="de-DE" sz="2400" dirty="0"/>
              <a:t>= Produktionen (Regeln)</a:t>
            </a:r>
          </a:p>
          <a:p>
            <a:pPr marL="0" indent="0">
              <a:buNone/>
            </a:pPr>
            <a:r>
              <a:rPr lang="de-DE" sz="2400" dirty="0" smtClean="0"/>
              <a:t>	S </a:t>
            </a:r>
            <a:r>
              <a:rPr lang="de-DE" sz="2400" dirty="0"/>
              <a:t>= Startsymbol (aus V)</a:t>
            </a:r>
          </a:p>
          <a:p>
            <a:pPr marL="0" indent="0">
              <a:buNone/>
            </a:pPr>
            <a:endParaRPr lang="de-DE" sz="2400" dirty="0" smtClean="0"/>
          </a:p>
        </p:txBody>
      </p:sp>
      <p:pic>
        <p:nvPicPr>
          <p:cNvPr id="3076" name="Picture 4" descr="G = (V\,, \Sigma\,, R\,, S\,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484" y="2280104"/>
            <a:ext cx="3541036" cy="489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63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 formale Sprache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79514" y="931024"/>
            <a:ext cx="10750040" cy="1263534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Die Sprache beinhaltet Bedingungsanweisungen. Diese können verschachtelt sein. Bedingungsanweisungen können etwas auf wahr oder falsch testen.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endParaRPr lang="de-DE" sz="2400" dirty="0" smtClean="0"/>
          </a:p>
        </p:txBody>
      </p:sp>
      <p:pic>
        <p:nvPicPr>
          <p:cNvPr id="3076" name="Picture 4" descr="G = (V\,, \Sigma\,, R\,, S\,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914" y="2394305"/>
            <a:ext cx="2528370" cy="349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85061" y="2342053"/>
            <a:ext cx="66206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>
                <a:latin typeface="Consolas" panose="020B0609020204030204" pitchFamily="49" charset="0"/>
                <a:cs typeface="Consolas" panose="020B0609020204030204" pitchFamily="49" charset="0"/>
              </a:rPr>
              <a:t>V </a:t>
            </a:r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{ expr, condition, left, right }</a:t>
            </a:r>
            <a:endParaRPr lang="de-DE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l-GR" sz="2000" dirty="0">
                <a:latin typeface="Consolas" panose="020B0609020204030204" pitchFamily="49" charset="0"/>
                <a:cs typeface="Consolas" panose="020B0609020204030204" pitchFamily="49" charset="0"/>
              </a:rPr>
              <a:t>Σ</a:t>
            </a:r>
            <a:r>
              <a:rPr lang="de-DE" sz="20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 id, </a:t>
            </a:r>
            <a:r>
              <a:rPr lang="de-D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(, ), {, }, </a:t>
            </a:r>
            <a:r>
              <a:rPr lang="de-D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de-D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== }</a:t>
            </a:r>
            <a:endParaRPr lang="de-DE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de-DE" sz="2000" dirty="0">
                <a:latin typeface="Consolas" panose="020B0609020204030204" pitchFamily="49" charset="0"/>
                <a:cs typeface="Consolas" panose="020B0609020204030204" pitchFamily="49" charset="0"/>
              </a:rPr>
              <a:t>R </a:t>
            </a:r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{  </a:t>
            </a:r>
          </a:p>
          <a:p>
            <a:r>
              <a:rPr lang="de-DE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de-D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expr</a:t>
            </a:r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</a:t>
            </a:r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(condition) { </a:t>
            </a:r>
            <a:r>
              <a:rPr lang="de-D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expr</a:t>
            </a:r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},</a:t>
            </a:r>
          </a:p>
          <a:p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condition </a:t>
            </a:r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</a:t>
            </a:r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left == right,</a:t>
            </a:r>
          </a:p>
          <a:p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left      </a:t>
            </a:r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</a:t>
            </a:r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id,</a:t>
            </a:r>
          </a:p>
          <a:p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left      </a:t>
            </a:r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</a:t>
            </a:r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left      </a:t>
            </a:r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</a:t>
            </a:r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de-DE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right     </a:t>
            </a:r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 </a:t>
            </a:r>
            <a:r>
              <a:rPr lang="de-DE" sz="2000" dirty="0" err="1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id</a:t>
            </a:r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,</a:t>
            </a:r>
            <a:endParaRPr lang="de-D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right     </a:t>
            </a:r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</a:t>
            </a:r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right     </a:t>
            </a:r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</a:t>
            </a:r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endParaRPr lang="de-D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de-DE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de-DE" sz="2000" dirty="0">
                <a:latin typeface="Consolas" panose="020B0609020204030204" pitchFamily="49" charset="0"/>
                <a:cs typeface="Consolas" panose="020B0609020204030204" pitchFamily="49" charset="0"/>
              </a:rPr>
              <a:t>S = </a:t>
            </a:r>
            <a:r>
              <a:rPr lang="de-D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expr</a:t>
            </a:r>
            <a:endParaRPr lang="de-DE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607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 mich</a:t>
            </a:r>
            <a:endParaRPr lang="de-DE" dirty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4232306" y="968000"/>
            <a:ext cx="7342659" cy="534431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400" dirty="0" smtClean="0"/>
              <a:t>CTO der Fairmas GmbH in Berlin</a:t>
            </a:r>
          </a:p>
          <a:p>
            <a:pPr marL="457046" lvl="1" indent="0">
              <a:buNone/>
            </a:pPr>
            <a:r>
              <a:rPr lang="de-DE" sz="2000" dirty="0" smtClean="0"/>
              <a:t>Zuständig für den gesamten Entwicklungsbereich</a:t>
            </a:r>
          </a:p>
          <a:p>
            <a:pPr marL="457046" lvl="1" indent="0">
              <a:buNone/>
            </a:pPr>
            <a:r>
              <a:rPr lang="de-DE" sz="2000" dirty="0" smtClean="0"/>
              <a:t>Softwarearchitektur</a:t>
            </a:r>
          </a:p>
          <a:p>
            <a:pPr marL="457046" lvl="1" indent="0">
              <a:buNone/>
            </a:pPr>
            <a:r>
              <a:rPr lang="de-DE" sz="2000" dirty="0" smtClean="0"/>
              <a:t>Implementierung von Entwicklungsprozessen</a:t>
            </a:r>
          </a:p>
          <a:p>
            <a:pPr marL="457046" lvl="1" indent="0">
              <a:buNone/>
            </a:pPr>
            <a:r>
              <a:rPr lang="de-DE" sz="2000" dirty="0" smtClean="0"/>
              <a:t>Prozessautomatisierung</a:t>
            </a:r>
          </a:p>
          <a:p>
            <a:pPr marL="457046" lvl="1" indent="0">
              <a:buNone/>
            </a:pPr>
            <a:r>
              <a:rPr lang="de-DE" sz="2000" dirty="0" smtClean="0"/>
              <a:t>Technologieberatung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smtClean="0"/>
              <a:t>Moderator in der MSDN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smtClean="0"/>
              <a:t>Freier Autor für Windows Developer, Heise…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smtClean="0"/>
              <a:t>Sprecher in User Groups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smtClean="0"/>
              <a:t>Beteiligung im Open Source Projekt „SharpGL“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smtClean="0"/>
              <a:t>.NET Code Geek</a:t>
            </a:r>
          </a:p>
          <a:p>
            <a:endParaRPr lang="de-DE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29" y="990302"/>
            <a:ext cx="1807672" cy="25223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27" y="4593155"/>
            <a:ext cx="470459" cy="26258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36654" y="4559405"/>
            <a:ext cx="14117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robinsedlaczek</a:t>
            </a:r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92" y="4992193"/>
            <a:ext cx="215338" cy="21533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736654" y="4936384"/>
            <a:ext cx="23679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robinsedlaczek.wordpress.com</a:t>
            </a:r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401815" y="3514916"/>
            <a:ext cx="2174117" cy="539780"/>
          </a:xfrm>
          <a:prstGeom prst="rect">
            <a:avLst/>
          </a:prstGeom>
        </p:spPr>
        <p:txBody>
          <a:bodyPr/>
          <a:lstStyle>
            <a:lvl1pPr marL="342783" indent="-342783" algn="l" defTabSz="914088" rtl="0" eaLnBrk="1" latinLnBrk="0" hangingPunct="1">
              <a:spcBef>
                <a:spcPts val="1400"/>
              </a:spcBef>
              <a:buFont typeface="Arial" pitchFamily="34" charset="0"/>
              <a:buChar char="•"/>
              <a:defRPr sz="3200" b="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1pPr>
            <a:lvl2pPr marL="742698" indent="-285652" algn="l" defTabSz="914088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–"/>
              <a:defRPr sz="28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2pPr>
            <a:lvl3pPr marL="1142612" indent="-228522" algn="l" defTabSz="914088" rtl="0" eaLnBrk="1" latinLnBrk="0" hangingPunct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 sz="24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3pPr>
            <a:lvl4pPr marL="1599657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4pPr>
            <a:lvl5pPr marL="2056700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5pPr>
            <a:lvl6pPr marL="2513745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789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833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878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e-DE" sz="2000" dirty="0" smtClean="0"/>
              <a:t>Robin Sedlaczek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76" y="4218704"/>
            <a:ext cx="356568" cy="30308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744091" y="4207837"/>
            <a:ext cx="20391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robinsedlaczek@live.de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15" y="5359864"/>
            <a:ext cx="207475" cy="2074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39134" y="5313363"/>
            <a:ext cx="26541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TheBerlinMicrosoftConnection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45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992061" y="3164730"/>
            <a:ext cx="4928793" cy="317009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 lIns="274320" tIns="182880" rIns="274320" bIns="182880">
            <a:spAutoFit/>
          </a:bodyPr>
          <a:lstStyle/>
          <a:p>
            <a:r>
              <a:rPr lang="de-DE" sz="1400" dirty="0">
                <a:latin typeface="Consolas" panose="020B0609020204030204" pitchFamily="49" charset="0"/>
                <a:cs typeface="Consolas" panose="020B0609020204030204" pitchFamily="49" charset="0"/>
              </a:rPr>
              <a:t>V </a:t>
            </a:r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{ expr, condition, left, right }</a:t>
            </a:r>
            <a:endParaRPr lang="de-D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l-GR" sz="1400" dirty="0">
                <a:latin typeface="Consolas" panose="020B0609020204030204" pitchFamily="49" charset="0"/>
                <a:cs typeface="Consolas" panose="020B0609020204030204" pitchFamily="49" charset="0"/>
              </a:rPr>
              <a:t>Σ</a:t>
            </a:r>
            <a:r>
              <a:rPr lang="de-DE" sz="14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 id, </a:t>
            </a:r>
            <a:r>
              <a:rPr lang="de-D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(, ), {, }, </a:t>
            </a:r>
            <a:r>
              <a:rPr lang="de-D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de-D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== }</a:t>
            </a:r>
            <a:endParaRPr lang="de-D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de-DE" sz="1400" dirty="0">
                <a:latin typeface="Consolas" panose="020B0609020204030204" pitchFamily="49" charset="0"/>
                <a:cs typeface="Consolas" panose="020B0609020204030204" pitchFamily="49" charset="0"/>
              </a:rPr>
              <a:t>R </a:t>
            </a:r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{  </a:t>
            </a:r>
          </a:p>
          <a:p>
            <a:r>
              <a:rPr lang="de-DE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de-D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expr</a:t>
            </a:r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</a:t>
            </a:r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(condition) { </a:t>
            </a:r>
            <a:r>
              <a:rPr lang="de-D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expr</a:t>
            </a:r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},</a:t>
            </a:r>
          </a:p>
          <a:p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condition </a:t>
            </a:r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</a:t>
            </a:r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left == right,</a:t>
            </a:r>
          </a:p>
          <a:p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left      </a:t>
            </a:r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</a:t>
            </a:r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id,</a:t>
            </a:r>
          </a:p>
          <a:p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left      </a:t>
            </a:r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</a:t>
            </a:r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left      </a:t>
            </a:r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</a:t>
            </a:r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de-DE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right     </a:t>
            </a:r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 </a:t>
            </a:r>
            <a:r>
              <a:rPr lang="de-DE" sz="1400" dirty="0" err="1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id</a:t>
            </a:r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,</a:t>
            </a:r>
            <a:endParaRPr lang="de-DE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right     </a:t>
            </a:r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</a:t>
            </a:r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right     </a:t>
            </a:r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</a:t>
            </a:r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endParaRPr lang="de-DE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de-D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de-DE" sz="1400" dirty="0">
                <a:latin typeface="Consolas" panose="020B0609020204030204" pitchFamily="49" charset="0"/>
                <a:cs typeface="Consolas" panose="020B0609020204030204" pitchFamily="49" charset="0"/>
              </a:rPr>
              <a:t>S = </a:t>
            </a:r>
            <a:r>
              <a:rPr lang="de-D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expr</a:t>
            </a:r>
            <a:endParaRPr lang="de-D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 formale Sprache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0104" y="1035876"/>
            <a:ext cx="5791239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Ist der folgende Ausdruck Teil </a:t>
            </a:r>
            <a:r>
              <a:rPr lang="de-DE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der Sprache?</a:t>
            </a:r>
            <a:endParaRPr 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de-DE" sz="11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de-DE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de-DE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de-DE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de-DE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lang="de-DE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== </a:t>
            </a:r>
            <a:r>
              <a:rPr lang="de-DE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de-DE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de-DE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{</a:t>
            </a:r>
          </a:p>
          <a:p>
            <a:r>
              <a:rPr lang="de-DE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</a:t>
            </a:r>
            <a:r>
              <a:rPr lang="de-DE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de-DE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de-DE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de-DE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== </a:t>
            </a:r>
            <a:r>
              <a:rPr lang="de-DE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lang="de-DE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</a:p>
          <a:p>
            <a:r>
              <a:rPr lang="de-DE" sz="1100" dirty="0">
                <a:latin typeface="Consolas" panose="020B0609020204030204" pitchFamily="49" charset="0"/>
                <a:cs typeface="Consolas" panose="020B0609020204030204" pitchFamily="49" charset="0"/>
              </a:rPr>
              <a:t>	 </a:t>
            </a:r>
            <a:r>
              <a:rPr lang="de-DE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</a:p>
          <a:p>
            <a:r>
              <a:rPr lang="de-DE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}</a:t>
            </a:r>
          </a:p>
          <a:p>
            <a:r>
              <a:rPr lang="de-DE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}         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85887" y="502462"/>
            <a:ext cx="491805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Start:</a:t>
            </a:r>
            <a:r>
              <a:rPr lang="de-DE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expr </a:t>
            </a:r>
          </a:p>
          <a:p>
            <a:endParaRPr lang="de-DE" sz="2000" dirty="0" smtClean="0">
              <a:latin typeface="Segoe UI Light" panose="020B0502040204020203" pitchFamily="34" charset="0"/>
              <a:cs typeface="Segoe UI Light" panose="020B0502040204020203" pitchFamily="34" charset="0"/>
              <a:sym typeface="Wingdings" panose="05000000000000000000" pitchFamily="2" charset="2"/>
            </a:endParaRPr>
          </a:p>
          <a:p>
            <a:r>
              <a:rPr lang="de-DE" sz="20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(1) </a:t>
            </a:r>
            <a:r>
              <a:rPr lang="de-DE" sz="20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 </a:t>
            </a:r>
            <a:r>
              <a:rPr lang="de-DE" sz="2000" dirty="0" err="1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if</a:t>
            </a:r>
            <a:r>
              <a:rPr lang="de-DE" sz="20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(condition) { </a:t>
            </a:r>
            <a:r>
              <a:rPr lang="de-DE" sz="2000" dirty="0" err="1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expr</a:t>
            </a:r>
            <a:r>
              <a:rPr lang="de-DE" sz="20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}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de-DE" sz="2000" dirty="0" smtClean="0">
              <a:latin typeface="Segoe UI Light" panose="020B0502040204020203" pitchFamily="34" charset="0"/>
              <a:cs typeface="Segoe UI Light" panose="020B0502040204020203" pitchFamily="34" charset="0"/>
              <a:sym typeface="Wingdings" panose="05000000000000000000" pitchFamily="2" charset="2"/>
            </a:endParaRPr>
          </a:p>
          <a:p>
            <a:r>
              <a:rPr lang="en-US" sz="20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(1)</a:t>
            </a:r>
            <a:r>
              <a:rPr lang="en-US" sz="2000" dirty="0" smtClean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de-DE" sz="20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 </a:t>
            </a:r>
            <a:r>
              <a:rPr lang="de-DE" sz="2000" dirty="0" err="1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if</a:t>
            </a:r>
            <a:r>
              <a:rPr lang="de-DE" sz="20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de-DE" sz="20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(condition) { </a:t>
            </a:r>
            <a:r>
              <a:rPr lang="de-DE" sz="2000" dirty="0" err="1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if</a:t>
            </a:r>
            <a:r>
              <a:rPr lang="de-DE" sz="20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(condition) { } </a:t>
            </a:r>
            <a:r>
              <a:rPr lang="de-DE" sz="20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}</a:t>
            </a:r>
            <a:endParaRPr lang="de-DE" sz="2000" dirty="0" smtClean="0">
              <a:latin typeface="Segoe UI Light" panose="020B0502040204020203" pitchFamily="34" charset="0"/>
              <a:cs typeface="Segoe UI Light" panose="020B0502040204020203" pitchFamily="34" charset="0"/>
              <a:sym typeface="Wingdings" panose="05000000000000000000" pitchFamily="2" charset="2"/>
            </a:endParaRPr>
          </a:p>
          <a:p>
            <a:endParaRPr lang="en-US" sz="2000" dirty="0" smtClean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0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sz="2000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2)</a:t>
            </a:r>
            <a:r>
              <a:rPr lang="en-US" sz="2000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de-DE" sz="20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 </a:t>
            </a:r>
            <a:r>
              <a:rPr lang="de-DE" sz="2000" dirty="0" err="1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if</a:t>
            </a:r>
            <a:r>
              <a:rPr lang="de-DE" sz="20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(left == right) </a:t>
            </a:r>
            <a:r>
              <a:rPr lang="de-DE" sz="20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{ </a:t>
            </a:r>
            <a:r>
              <a:rPr lang="de-DE" sz="2000" dirty="0" err="1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if</a:t>
            </a:r>
            <a:r>
              <a:rPr lang="de-DE" sz="20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de-DE" sz="20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(condition) { } }</a:t>
            </a:r>
          </a:p>
          <a:p>
            <a:endParaRPr lang="de-DE" sz="2000" dirty="0" smtClean="0">
              <a:latin typeface="Segoe UI Light" panose="020B0502040204020203" pitchFamily="34" charset="0"/>
              <a:cs typeface="Segoe UI Light" panose="020B0502040204020203" pitchFamily="34" charset="0"/>
              <a:sym typeface="Wingdings" panose="05000000000000000000" pitchFamily="2" charset="2"/>
            </a:endParaRPr>
          </a:p>
          <a:p>
            <a:r>
              <a:rPr lang="en-US" sz="2000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(2)</a:t>
            </a:r>
            <a:r>
              <a:rPr lang="en-US" sz="2000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de-DE" sz="20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 </a:t>
            </a:r>
            <a:r>
              <a:rPr lang="de-DE" sz="2000" dirty="0" err="1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if</a:t>
            </a:r>
            <a:r>
              <a:rPr lang="de-DE" sz="20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(left == right) { </a:t>
            </a:r>
            <a:r>
              <a:rPr lang="de-DE" sz="2000" dirty="0" err="1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if</a:t>
            </a:r>
            <a:r>
              <a:rPr lang="de-DE" sz="20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(left == right) </a:t>
            </a:r>
            <a:r>
              <a:rPr lang="de-DE" sz="20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{ } }</a:t>
            </a:r>
          </a:p>
          <a:p>
            <a:endParaRPr lang="de-DE" sz="2000" dirty="0">
              <a:latin typeface="Segoe UI Light" panose="020B0502040204020203" pitchFamily="34" charset="0"/>
              <a:cs typeface="Segoe UI Light" panose="020B0502040204020203" pitchFamily="34" charset="0"/>
              <a:sym typeface="Wingdings" panose="05000000000000000000" pitchFamily="2" charset="2"/>
            </a:endParaRPr>
          </a:p>
          <a:p>
            <a:r>
              <a:rPr lang="en-US" sz="20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(3)</a:t>
            </a:r>
            <a:r>
              <a:rPr lang="en-US" sz="2000" dirty="0" smtClean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de-DE" sz="20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 </a:t>
            </a:r>
            <a:r>
              <a:rPr lang="de-DE" sz="2000" dirty="0" err="1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if</a:t>
            </a:r>
            <a:r>
              <a:rPr lang="de-DE" sz="20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de-DE" sz="20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(</a:t>
            </a:r>
            <a:r>
              <a:rPr lang="de-DE" sz="2000" dirty="0" err="1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id</a:t>
            </a:r>
            <a:r>
              <a:rPr lang="de-DE" sz="20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de-DE" sz="20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== right) { </a:t>
            </a:r>
            <a:r>
              <a:rPr lang="de-DE" sz="2000" dirty="0" err="1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if</a:t>
            </a:r>
            <a:r>
              <a:rPr lang="de-DE" sz="20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(left == right) </a:t>
            </a:r>
            <a:r>
              <a:rPr lang="de-DE" sz="20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{ } }</a:t>
            </a:r>
          </a:p>
          <a:p>
            <a:endParaRPr lang="de-DE" sz="2000" dirty="0">
              <a:latin typeface="Segoe UI Light" panose="020B0502040204020203" pitchFamily="34" charset="0"/>
              <a:cs typeface="Segoe UI Light" panose="020B0502040204020203" pitchFamily="34" charset="0"/>
              <a:sym typeface="Wingdings" panose="05000000000000000000" pitchFamily="2" charset="2"/>
            </a:endParaRPr>
          </a:p>
          <a:p>
            <a:r>
              <a:rPr lang="en-US" sz="20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(7)</a:t>
            </a:r>
            <a:r>
              <a:rPr lang="en-US" sz="2000" dirty="0" smtClean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de-DE" sz="20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 </a:t>
            </a:r>
            <a:r>
              <a:rPr lang="de-DE" sz="2000" dirty="0" err="1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if</a:t>
            </a:r>
            <a:r>
              <a:rPr lang="de-DE" sz="20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(</a:t>
            </a:r>
            <a:r>
              <a:rPr lang="de-DE" sz="2000" dirty="0" err="1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id</a:t>
            </a:r>
            <a:r>
              <a:rPr lang="de-DE" sz="20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== </a:t>
            </a:r>
            <a:r>
              <a:rPr lang="de-DE" sz="2000" dirty="0" err="1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true</a:t>
            </a:r>
            <a:r>
              <a:rPr lang="de-DE" sz="20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) </a:t>
            </a:r>
            <a:r>
              <a:rPr lang="de-DE" sz="20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{ </a:t>
            </a:r>
            <a:r>
              <a:rPr lang="de-DE" sz="2000" dirty="0" err="1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if</a:t>
            </a:r>
            <a:r>
              <a:rPr lang="de-DE" sz="20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(left == right) </a:t>
            </a:r>
            <a:r>
              <a:rPr lang="de-DE" sz="20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{ } }</a:t>
            </a:r>
          </a:p>
          <a:p>
            <a:endParaRPr lang="en-US" sz="2000" dirty="0" smtClean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0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(5)</a:t>
            </a:r>
            <a:r>
              <a:rPr lang="en-US" sz="2000" dirty="0" smtClean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de-DE" sz="20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 </a:t>
            </a:r>
            <a:r>
              <a:rPr lang="de-DE" sz="2000" dirty="0" err="1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if</a:t>
            </a:r>
            <a:r>
              <a:rPr lang="de-DE" sz="20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(</a:t>
            </a:r>
            <a:r>
              <a:rPr lang="de-DE" sz="2000" dirty="0" err="1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id</a:t>
            </a:r>
            <a:r>
              <a:rPr lang="de-DE" sz="20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== </a:t>
            </a:r>
            <a:r>
              <a:rPr lang="de-DE" sz="2000" dirty="0" err="1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true</a:t>
            </a:r>
            <a:r>
              <a:rPr lang="de-DE" sz="20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) { </a:t>
            </a:r>
            <a:r>
              <a:rPr lang="de-DE" sz="2000" dirty="0" err="1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if</a:t>
            </a:r>
            <a:r>
              <a:rPr lang="de-DE" sz="20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de-DE" sz="20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(</a:t>
            </a:r>
            <a:r>
              <a:rPr lang="de-DE" sz="2000" dirty="0" err="1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false</a:t>
            </a:r>
            <a:r>
              <a:rPr lang="de-DE" sz="20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de-DE" sz="20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== right) </a:t>
            </a:r>
            <a:r>
              <a:rPr lang="de-DE" sz="20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{ } </a:t>
            </a:r>
            <a:r>
              <a:rPr lang="de-DE" sz="20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}</a:t>
            </a:r>
          </a:p>
          <a:p>
            <a:endParaRPr lang="de-DE" sz="2000" dirty="0" smtClean="0">
              <a:latin typeface="Segoe UI Light" panose="020B0502040204020203" pitchFamily="34" charset="0"/>
              <a:cs typeface="Segoe UI Light" panose="020B0502040204020203" pitchFamily="34" charset="0"/>
              <a:sym typeface="Wingdings" panose="05000000000000000000" pitchFamily="2" charset="2"/>
            </a:endParaRPr>
          </a:p>
          <a:p>
            <a:r>
              <a:rPr lang="en-US" sz="20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(6)</a:t>
            </a:r>
            <a:r>
              <a:rPr lang="en-US" sz="2000" dirty="0" smtClean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de-DE" sz="20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 </a:t>
            </a:r>
            <a:r>
              <a:rPr lang="de-DE" sz="2000" dirty="0" err="1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if</a:t>
            </a:r>
            <a:r>
              <a:rPr lang="de-DE" sz="20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(</a:t>
            </a:r>
            <a:r>
              <a:rPr lang="de-DE" sz="2000" dirty="0" err="1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id</a:t>
            </a:r>
            <a:r>
              <a:rPr lang="de-DE" sz="20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== </a:t>
            </a:r>
            <a:r>
              <a:rPr lang="de-DE" sz="2000" dirty="0" err="1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true</a:t>
            </a:r>
            <a:r>
              <a:rPr lang="de-DE" sz="20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) { </a:t>
            </a:r>
            <a:r>
              <a:rPr lang="de-DE" sz="2000" dirty="0" err="1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if</a:t>
            </a:r>
            <a:r>
              <a:rPr lang="de-DE" sz="20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(</a:t>
            </a:r>
            <a:r>
              <a:rPr lang="de-DE" sz="2000" dirty="0" err="1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false</a:t>
            </a:r>
            <a:r>
              <a:rPr lang="de-DE" sz="20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== </a:t>
            </a:r>
            <a:r>
              <a:rPr lang="de-DE" sz="2000" dirty="0" err="1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id</a:t>
            </a:r>
            <a:r>
              <a:rPr lang="de-DE" sz="20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) { } }</a:t>
            </a:r>
            <a:endParaRPr lang="de-DE" sz="2000" dirty="0">
              <a:latin typeface="Segoe UI Light" panose="020B0502040204020203" pitchFamily="34" charset="0"/>
              <a:cs typeface="Segoe UI Light" panose="020B0502040204020203" pitchFamily="34" charset="0"/>
              <a:sym typeface="Wingdings" panose="05000000000000000000" pitchFamily="2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2456" y="3961056"/>
            <a:ext cx="429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(1)</a:t>
            </a:r>
            <a:endParaRPr lang="en-US" sz="1400" dirty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52456" y="4158488"/>
            <a:ext cx="429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(2)</a:t>
            </a:r>
            <a:endParaRPr lang="en-US" sz="1400" dirty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52456" y="4355920"/>
            <a:ext cx="429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(3)</a:t>
            </a:r>
            <a:endParaRPr lang="en-US" sz="1400" dirty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52456" y="4554517"/>
            <a:ext cx="429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(4)</a:t>
            </a:r>
            <a:endParaRPr lang="en-US" sz="1400" dirty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452456" y="4785771"/>
            <a:ext cx="429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(5)</a:t>
            </a:r>
            <a:endParaRPr lang="en-US" sz="1400" dirty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52456" y="4996419"/>
            <a:ext cx="429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(6)</a:t>
            </a:r>
            <a:endParaRPr lang="en-US" sz="1400" dirty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452456" y="5215622"/>
            <a:ext cx="429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(7)</a:t>
            </a:r>
            <a:endParaRPr lang="en-US" sz="1400" dirty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52456" y="5426270"/>
            <a:ext cx="429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(8)</a:t>
            </a:r>
            <a:endParaRPr lang="en-US" sz="1400" dirty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50080" y="6034662"/>
            <a:ext cx="39321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Ausdruck ist Teil </a:t>
            </a:r>
            <a:r>
              <a:rPr lang="de-DE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der </a:t>
            </a:r>
            <a:r>
              <a:rPr lang="de-DE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Sprache!</a:t>
            </a:r>
            <a:endParaRPr 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17" name="Rectangle 16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9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849134" y="2387600"/>
            <a:ext cx="10259134" cy="325966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Formales Beschreiben von Textstrukturen (Grammatik)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sz="28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Programmiersprachen </a:t>
            </a:r>
          </a:p>
          <a:p>
            <a:pPr marL="0" indent="0">
              <a:buNone/>
            </a:pPr>
            <a:endParaRPr lang="de-DE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Textstrukturen können mit Algorithmus erkannt werden (Parsen)</a:t>
            </a:r>
          </a:p>
          <a:p>
            <a:pPr marL="0" indent="0">
              <a:buNone/>
            </a:pPr>
            <a:r>
              <a:rPr lang="de-DE" sz="2800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 Einlesen, Syntaxüberprüfung</a:t>
            </a:r>
            <a:endParaRPr lang="de-DE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GB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 formale Sprache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79514" y="1084836"/>
            <a:ext cx="7841619" cy="618376"/>
          </a:xfrm>
          <a:prstGeom prst="rect">
            <a:avLst/>
          </a:prstGeom>
        </p:spPr>
        <p:txBody>
          <a:bodyPr/>
          <a:lstStyle>
            <a:lvl1pPr marL="342783" indent="-342783" algn="l" defTabSz="914088" rtl="0" eaLnBrk="1" latinLnBrk="0" hangingPunct="1">
              <a:spcBef>
                <a:spcPts val="1400"/>
              </a:spcBef>
              <a:buFont typeface="Arial" pitchFamily="34" charset="0"/>
              <a:buChar char="•"/>
              <a:defRPr sz="3200" b="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1pPr>
            <a:lvl2pPr marL="742698" indent="-285652" algn="l" defTabSz="914088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–"/>
              <a:defRPr sz="28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2pPr>
            <a:lvl3pPr marL="1142612" indent="-228522" algn="l" defTabSz="914088" rtl="0" eaLnBrk="1" latinLnBrk="0" hangingPunct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 sz="24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3pPr>
            <a:lvl4pPr marL="1599657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4pPr>
            <a:lvl5pPr marL="2056700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5pPr>
            <a:lvl6pPr marL="2513745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789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833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878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e-DE" dirty="0" smtClean="0"/>
              <a:t>Was bedeutet das für einen Compiler?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139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514" y="182215"/>
            <a:ext cx="11524432" cy="630235"/>
          </a:xfrm>
        </p:spPr>
        <p:txBody>
          <a:bodyPr/>
          <a:lstStyle/>
          <a:p>
            <a:r>
              <a:rPr lang="de-DE" dirty="0"/>
              <a:t>Beispiel formale Sprache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483280" y="782835"/>
            <a:ext cx="548640" cy="3108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expr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9" name="Straight Connector 8"/>
          <p:cNvCxnSpPr>
            <a:stCxn id="3" idx="2"/>
            <a:endCxn id="20" idx="0"/>
          </p:cNvCxnSpPr>
          <p:nvPr/>
        </p:nvCxnSpPr>
        <p:spPr>
          <a:xfrm flipH="1">
            <a:off x="4999585" y="1093731"/>
            <a:ext cx="2758015" cy="3906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" idx="2"/>
          </p:cNvCxnSpPr>
          <p:nvPr/>
        </p:nvCxnSpPr>
        <p:spPr>
          <a:xfrm flipH="1">
            <a:off x="6279871" y="1093731"/>
            <a:ext cx="1477729" cy="3906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863947" y="1484409"/>
            <a:ext cx="885013" cy="3108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condition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25265" y="1484409"/>
            <a:ext cx="548640" cy="3108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400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if</a:t>
            </a:r>
            <a:r>
              <a:rPr lang="de-DE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(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536359" y="5341328"/>
            <a:ext cx="40888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 smtClean="0">
                <a:solidFill>
                  <a:srgbClr val="C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AST </a:t>
            </a:r>
          </a:p>
          <a:p>
            <a:pPr algn="ctr"/>
            <a:r>
              <a:rPr lang="de-DE" sz="3200" dirty="0" smtClean="0">
                <a:solidFill>
                  <a:srgbClr val="C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(Abstract Syntax Tree)</a:t>
            </a:r>
            <a:endParaRPr lang="de-DE" sz="3200" dirty="0">
              <a:solidFill>
                <a:srgbClr val="C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45" name="Straight Connector 44"/>
          <p:cNvCxnSpPr>
            <a:stCxn id="3" idx="2"/>
            <a:endCxn id="46" idx="0"/>
          </p:cNvCxnSpPr>
          <p:nvPr/>
        </p:nvCxnSpPr>
        <p:spPr>
          <a:xfrm>
            <a:off x="7757600" y="1093731"/>
            <a:ext cx="0" cy="391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483280" y="1485207"/>
            <a:ext cx="548640" cy="3108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) {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66" name="Straight Connector 65"/>
          <p:cNvCxnSpPr>
            <a:stCxn id="3" idx="2"/>
            <a:endCxn id="67" idx="0"/>
          </p:cNvCxnSpPr>
          <p:nvPr/>
        </p:nvCxnSpPr>
        <p:spPr>
          <a:xfrm>
            <a:off x="7757600" y="1093731"/>
            <a:ext cx="3821732" cy="3906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1305012" y="1484409"/>
            <a:ext cx="548640" cy="3108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}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72" name="Straight Connector 71"/>
          <p:cNvCxnSpPr>
            <a:stCxn id="3" idx="2"/>
            <a:endCxn id="73" idx="0"/>
          </p:cNvCxnSpPr>
          <p:nvPr/>
        </p:nvCxnSpPr>
        <p:spPr>
          <a:xfrm>
            <a:off x="7757600" y="1093731"/>
            <a:ext cx="1898237" cy="3941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9381517" y="1487833"/>
            <a:ext cx="548640" cy="3108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expr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452460" y="948690"/>
            <a:ext cx="406929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Segoe UI" panose="020B0502040204020203" pitchFamily="34" charset="0"/>
                <a:cs typeface="Segoe UI" panose="020B0502040204020203" pitchFamily="34" charset="0"/>
              </a:rPr>
              <a:t>Start:</a:t>
            </a:r>
            <a:r>
              <a:rPr lang="de-DE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de-DE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expr</a:t>
            </a:r>
            <a:r>
              <a:rPr lang="de-DE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  <a:p>
            <a:pPr>
              <a:lnSpc>
                <a:spcPct val="250000"/>
              </a:lnSpc>
            </a:pPr>
            <a:r>
              <a:rPr lang="de-DE" sz="16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 </a:t>
            </a:r>
            <a:r>
              <a:rPr lang="de-DE" sz="1600" dirty="0" err="1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if</a:t>
            </a:r>
            <a:r>
              <a:rPr lang="de-DE" sz="16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(condition) { </a:t>
            </a:r>
            <a:r>
              <a:rPr lang="de-DE" sz="1600" dirty="0" err="1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expr</a:t>
            </a:r>
            <a:r>
              <a:rPr lang="de-DE" sz="16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}</a:t>
            </a:r>
          </a:p>
          <a:p>
            <a:pPr>
              <a:lnSpc>
                <a:spcPct val="250000"/>
              </a:lnSpc>
            </a:pPr>
            <a:r>
              <a:rPr lang="de-DE" sz="16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 </a:t>
            </a:r>
            <a:r>
              <a:rPr lang="de-DE" sz="1600" dirty="0" err="1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if</a:t>
            </a:r>
            <a:r>
              <a:rPr lang="de-DE" sz="16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de-DE" sz="16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(condition) { </a:t>
            </a:r>
            <a:r>
              <a:rPr lang="de-DE" sz="1600" dirty="0" err="1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if</a:t>
            </a:r>
            <a:r>
              <a:rPr lang="de-DE" sz="16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(condition) { } }</a:t>
            </a:r>
            <a:endParaRPr lang="en-US" sz="1600" dirty="0" smtClean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250000"/>
              </a:lnSpc>
            </a:pPr>
            <a:r>
              <a:rPr lang="de-DE" sz="16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 </a:t>
            </a:r>
            <a:r>
              <a:rPr lang="de-DE" sz="1600" dirty="0" err="1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if</a:t>
            </a:r>
            <a:r>
              <a:rPr lang="de-DE" sz="16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(left == right) </a:t>
            </a:r>
            <a:r>
              <a:rPr lang="de-DE" sz="16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{ </a:t>
            </a:r>
            <a:r>
              <a:rPr lang="de-DE" sz="1600" dirty="0" err="1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if</a:t>
            </a:r>
            <a:r>
              <a:rPr lang="de-DE" sz="16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de-DE" sz="16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(condition) { } }</a:t>
            </a:r>
          </a:p>
          <a:p>
            <a:pPr>
              <a:lnSpc>
                <a:spcPct val="250000"/>
              </a:lnSpc>
            </a:pPr>
            <a:r>
              <a:rPr lang="de-DE" sz="16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 </a:t>
            </a:r>
            <a:r>
              <a:rPr lang="de-DE" sz="1600" dirty="0" err="1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if</a:t>
            </a:r>
            <a:r>
              <a:rPr lang="de-DE" sz="16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(left == right) { </a:t>
            </a:r>
            <a:r>
              <a:rPr lang="de-DE" sz="1600" dirty="0" err="1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if</a:t>
            </a:r>
            <a:r>
              <a:rPr lang="de-DE" sz="16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(left == right) </a:t>
            </a:r>
            <a:r>
              <a:rPr lang="de-DE" sz="16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{ } }</a:t>
            </a:r>
            <a:endParaRPr lang="de-DE" sz="1600" dirty="0">
              <a:latin typeface="Segoe UI Light" panose="020B0502040204020203" pitchFamily="34" charset="0"/>
              <a:cs typeface="Segoe UI Light" panose="020B0502040204020203" pitchFamily="34" charset="0"/>
              <a:sym typeface="Wingdings" panose="05000000000000000000" pitchFamily="2" charset="2"/>
            </a:endParaRPr>
          </a:p>
          <a:p>
            <a:pPr>
              <a:lnSpc>
                <a:spcPct val="250000"/>
              </a:lnSpc>
            </a:pPr>
            <a:r>
              <a:rPr lang="de-DE" sz="16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 </a:t>
            </a:r>
            <a:r>
              <a:rPr lang="de-DE" sz="1600" dirty="0" err="1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if</a:t>
            </a:r>
            <a:r>
              <a:rPr lang="de-DE" sz="16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de-DE" sz="16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(</a:t>
            </a:r>
            <a:r>
              <a:rPr lang="de-DE" sz="1600" dirty="0" err="1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id</a:t>
            </a:r>
            <a:r>
              <a:rPr lang="de-DE" sz="16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de-DE" sz="16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== right) { </a:t>
            </a:r>
            <a:r>
              <a:rPr lang="de-DE" sz="1600" dirty="0" err="1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if</a:t>
            </a:r>
            <a:r>
              <a:rPr lang="de-DE" sz="16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(left == right) </a:t>
            </a:r>
            <a:r>
              <a:rPr lang="de-DE" sz="16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{ } }</a:t>
            </a:r>
            <a:endParaRPr lang="de-DE" sz="1600" dirty="0">
              <a:latin typeface="Segoe UI Light" panose="020B0502040204020203" pitchFamily="34" charset="0"/>
              <a:cs typeface="Segoe UI Light" panose="020B0502040204020203" pitchFamily="34" charset="0"/>
              <a:sym typeface="Wingdings" panose="05000000000000000000" pitchFamily="2" charset="2"/>
            </a:endParaRPr>
          </a:p>
          <a:p>
            <a:pPr>
              <a:lnSpc>
                <a:spcPct val="250000"/>
              </a:lnSpc>
            </a:pPr>
            <a:r>
              <a:rPr lang="de-DE" sz="16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 </a:t>
            </a:r>
            <a:r>
              <a:rPr lang="de-DE" sz="1600" dirty="0" err="1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if</a:t>
            </a:r>
            <a:r>
              <a:rPr lang="de-DE" sz="16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(</a:t>
            </a:r>
            <a:r>
              <a:rPr lang="de-DE" sz="1600" dirty="0" err="1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id</a:t>
            </a:r>
            <a:r>
              <a:rPr lang="de-DE" sz="16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== </a:t>
            </a:r>
            <a:r>
              <a:rPr lang="de-DE" sz="1600" dirty="0" err="1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true</a:t>
            </a:r>
            <a:r>
              <a:rPr lang="de-DE" sz="16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) </a:t>
            </a:r>
            <a:r>
              <a:rPr lang="de-DE" sz="16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{ </a:t>
            </a:r>
            <a:r>
              <a:rPr lang="de-DE" sz="1600" dirty="0" err="1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if</a:t>
            </a:r>
            <a:r>
              <a:rPr lang="de-DE" sz="16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(left == right) </a:t>
            </a:r>
            <a:r>
              <a:rPr lang="de-DE" sz="16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{ } }</a:t>
            </a:r>
            <a:endParaRPr lang="en-US" sz="1600" dirty="0" smtClean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250000"/>
              </a:lnSpc>
            </a:pPr>
            <a:r>
              <a:rPr lang="de-DE" sz="16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 </a:t>
            </a:r>
            <a:r>
              <a:rPr lang="de-DE" sz="1600" dirty="0" err="1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if</a:t>
            </a:r>
            <a:r>
              <a:rPr lang="de-DE" sz="16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(</a:t>
            </a:r>
            <a:r>
              <a:rPr lang="de-DE" sz="1600" dirty="0" err="1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id</a:t>
            </a:r>
            <a:r>
              <a:rPr lang="de-DE" sz="16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== </a:t>
            </a:r>
            <a:r>
              <a:rPr lang="de-DE" sz="1600" dirty="0" err="1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true</a:t>
            </a:r>
            <a:r>
              <a:rPr lang="de-DE" sz="16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) { </a:t>
            </a:r>
            <a:r>
              <a:rPr lang="de-DE" sz="1600" dirty="0" err="1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if</a:t>
            </a:r>
            <a:r>
              <a:rPr lang="de-DE" sz="16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de-DE" sz="16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(</a:t>
            </a:r>
            <a:r>
              <a:rPr lang="de-DE" sz="1600" dirty="0" err="1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false</a:t>
            </a:r>
            <a:r>
              <a:rPr lang="de-DE" sz="16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de-DE" sz="16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== right) </a:t>
            </a:r>
            <a:r>
              <a:rPr lang="de-DE" sz="16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{ } }</a:t>
            </a:r>
          </a:p>
          <a:p>
            <a:pPr>
              <a:lnSpc>
                <a:spcPct val="250000"/>
              </a:lnSpc>
            </a:pPr>
            <a:r>
              <a:rPr lang="de-DE" sz="16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 </a:t>
            </a:r>
            <a:r>
              <a:rPr lang="de-DE" sz="1600" dirty="0" err="1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if</a:t>
            </a:r>
            <a:r>
              <a:rPr lang="de-DE" sz="16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(</a:t>
            </a:r>
            <a:r>
              <a:rPr lang="de-DE" sz="1600" dirty="0" err="1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id</a:t>
            </a:r>
            <a:r>
              <a:rPr lang="de-DE" sz="16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== </a:t>
            </a:r>
            <a:r>
              <a:rPr lang="de-DE" sz="1600" dirty="0" err="1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true</a:t>
            </a:r>
            <a:r>
              <a:rPr lang="de-DE" sz="16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) { </a:t>
            </a:r>
            <a:r>
              <a:rPr lang="de-DE" sz="1600" dirty="0" err="1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if</a:t>
            </a:r>
            <a:r>
              <a:rPr lang="de-DE" sz="16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(</a:t>
            </a:r>
            <a:r>
              <a:rPr lang="de-DE" sz="1600" dirty="0" err="1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false</a:t>
            </a:r>
            <a:r>
              <a:rPr lang="de-DE" sz="1600" dirty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== </a:t>
            </a:r>
            <a:r>
              <a:rPr lang="de-DE" sz="1600" dirty="0" err="1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id</a:t>
            </a:r>
            <a:r>
              <a:rPr lang="de-DE" sz="1600" dirty="0" smtClean="0"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) { } }</a:t>
            </a:r>
            <a:endParaRPr lang="de-DE" sz="1600" dirty="0">
              <a:latin typeface="Segoe UI Light" panose="020B0502040204020203" pitchFamily="34" charset="0"/>
              <a:cs typeface="Segoe UI Light" panose="020B0502040204020203" pitchFamily="34" charset="0"/>
              <a:sym typeface="Wingdings" panose="05000000000000000000" pitchFamily="2" charset="2"/>
            </a:endParaRPr>
          </a:p>
        </p:txBody>
      </p:sp>
      <p:cxnSp>
        <p:nvCxnSpPr>
          <p:cNvPr id="181" name="Straight Connector 180"/>
          <p:cNvCxnSpPr>
            <a:stCxn id="73" idx="2"/>
            <a:endCxn id="184" idx="0"/>
          </p:cNvCxnSpPr>
          <p:nvPr/>
        </p:nvCxnSpPr>
        <p:spPr>
          <a:xfrm flipH="1">
            <a:off x="8364573" y="1798729"/>
            <a:ext cx="1291264" cy="2812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>
            <a:stCxn id="73" idx="2"/>
            <a:endCxn id="183" idx="0"/>
          </p:cNvCxnSpPr>
          <p:nvPr/>
        </p:nvCxnSpPr>
        <p:spPr>
          <a:xfrm>
            <a:off x="9655837" y="1798729"/>
            <a:ext cx="0" cy="2812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Box 182"/>
          <p:cNvSpPr txBox="1"/>
          <p:nvPr/>
        </p:nvSpPr>
        <p:spPr>
          <a:xfrm>
            <a:off x="9213330" y="2080010"/>
            <a:ext cx="885013" cy="3108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condition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8090253" y="2080010"/>
            <a:ext cx="548640" cy="3108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400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if</a:t>
            </a:r>
            <a:r>
              <a:rPr lang="de-DE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(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185" name="Straight Connector 184"/>
          <p:cNvCxnSpPr>
            <a:stCxn id="73" idx="2"/>
            <a:endCxn id="186" idx="0"/>
          </p:cNvCxnSpPr>
          <p:nvPr/>
        </p:nvCxnSpPr>
        <p:spPr>
          <a:xfrm>
            <a:off x="9655837" y="1798729"/>
            <a:ext cx="1340255" cy="2812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10721772" y="2080010"/>
            <a:ext cx="548640" cy="3108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) { }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195" name="Straight Connector 194"/>
          <p:cNvCxnSpPr>
            <a:stCxn id="18" idx="2"/>
            <a:endCxn id="196" idx="0"/>
          </p:cNvCxnSpPr>
          <p:nvPr/>
        </p:nvCxnSpPr>
        <p:spPr>
          <a:xfrm flipH="1">
            <a:off x="5499536" y="1795305"/>
            <a:ext cx="806918" cy="8969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TextBox 195"/>
          <p:cNvSpPr txBox="1"/>
          <p:nvPr/>
        </p:nvSpPr>
        <p:spPr>
          <a:xfrm>
            <a:off x="5225216" y="2692275"/>
            <a:ext cx="548640" cy="3108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left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197" name="Straight Connector 196"/>
          <p:cNvCxnSpPr>
            <a:stCxn id="18" idx="2"/>
            <a:endCxn id="198" idx="0"/>
          </p:cNvCxnSpPr>
          <p:nvPr/>
        </p:nvCxnSpPr>
        <p:spPr>
          <a:xfrm flipH="1">
            <a:off x="6306453" y="1795305"/>
            <a:ext cx="1" cy="8969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6032133" y="2692275"/>
            <a:ext cx="548640" cy="3108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==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205" name="Straight Connector 204"/>
          <p:cNvCxnSpPr>
            <a:stCxn id="18" idx="2"/>
            <a:endCxn id="206" idx="0"/>
          </p:cNvCxnSpPr>
          <p:nvPr/>
        </p:nvCxnSpPr>
        <p:spPr>
          <a:xfrm>
            <a:off x="6306454" y="1795305"/>
            <a:ext cx="806916" cy="887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Box 205"/>
          <p:cNvSpPr txBox="1"/>
          <p:nvPr/>
        </p:nvSpPr>
        <p:spPr>
          <a:xfrm>
            <a:off x="6839050" y="2682752"/>
            <a:ext cx="548640" cy="3108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right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209" name="Straight Connector 208"/>
          <p:cNvCxnSpPr>
            <a:stCxn id="183" idx="2"/>
            <a:endCxn id="210" idx="0"/>
          </p:cNvCxnSpPr>
          <p:nvPr/>
        </p:nvCxnSpPr>
        <p:spPr>
          <a:xfrm flipH="1">
            <a:off x="8936915" y="2390906"/>
            <a:ext cx="718922" cy="9234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TextBox 209"/>
          <p:cNvSpPr txBox="1"/>
          <p:nvPr/>
        </p:nvSpPr>
        <p:spPr>
          <a:xfrm>
            <a:off x="8662595" y="3314384"/>
            <a:ext cx="548640" cy="3108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left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211" name="Straight Connector 210"/>
          <p:cNvCxnSpPr>
            <a:stCxn id="183" idx="2"/>
            <a:endCxn id="212" idx="0"/>
          </p:cNvCxnSpPr>
          <p:nvPr/>
        </p:nvCxnSpPr>
        <p:spPr>
          <a:xfrm flipH="1">
            <a:off x="9654026" y="2390906"/>
            <a:ext cx="1811" cy="9234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/>
          <p:cNvSpPr txBox="1"/>
          <p:nvPr/>
        </p:nvSpPr>
        <p:spPr>
          <a:xfrm>
            <a:off x="9379706" y="3314384"/>
            <a:ext cx="548640" cy="3108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==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213" name="Straight Connector 212"/>
          <p:cNvCxnSpPr>
            <a:stCxn id="183" idx="2"/>
            <a:endCxn id="214" idx="0"/>
          </p:cNvCxnSpPr>
          <p:nvPr/>
        </p:nvCxnSpPr>
        <p:spPr>
          <a:xfrm>
            <a:off x="9655837" y="2390906"/>
            <a:ext cx="715302" cy="9139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TextBox 213"/>
          <p:cNvSpPr txBox="1"/>
          <p:nvPr/>
        </p:nvSpPr>
        <p:spPr>
          <a:xfrm>
            <a:off x="10096819" y="3304861"/>
            <a:ext cx="548640" cy="3108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right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218" name="Straight Connector 217"/>
          <p:cNvCxnSpPr>
            <a:stCxn id="196" idx="2"/>
            <a:endCxn id="219" idx="0"/>
          </p:cNvCxnSpPr>
          <p:nvPr/>
        </p:nvCxnSpPr>
        <p:spPr>
          <a:xfrm flipH="1">
            <a:off x="5496301" y="3003171"/>
            <a:ext cx="3235" cy="884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/>
          <p:cNvSpPr txBox="1"/>
          <p:nvPr/>
        </p:nvSpPr>
        <p:spPr>
          <a:xfrm>
            <a:off x="5221981" y="3887323"/>
            <a:ext cx="548640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400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id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221" name="Straight Connector 220"/>
          <p:cNvCxnSpPr>
            <a:stCxn id="206" idx="2"/>
            <a:endCxn id="222" idx="0"/>
          </p:cNvCxnSpPr>
          <p:nvPr/>
        </p:nvCxnSpPr>
        <p:spPr>
          <a:xfrm flipH="1">
            <a:off x="7102923" y="2993648"/>
            <a:ext cx="10447" cy="15157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Box 221"/>
          <p:cNvSpPr txBox="1"/>
          <p:nvPr/>
        </p:nvSpPr>
        <p:spPr>
          <a:xfrm>
            <a:off x="6828603" y="4509432"/>
            <a:ext cx="548640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400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true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224" name="Straight Connector 223"/>
          <p:cNvCxnSpPr>
            <a:stCxn id="210" idx="2"/>
            <a:endCxn id="225" idx="0"/>
          </p:cNvCxnSpPr>
          <p:nvPr/>
        </p:nvCxnSpPr>
        <p:spPr>
          <a:xfrm>
            <a:off x="8936915" y="3625280"/>
            <a:ext cx="0" cy="15076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TextBox 224"/>
          <p:cNvSpPr txBox="1"/>
          <p:nvPr/>
        </p:nvSpPr>
        <p:spPr>
          <a:xfrm>
            <a:off x="8662595" y="5132900"/>
            <a:ext cx="548640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400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false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226" name="Straight Connector 225"/>
          <p:cNvCxnSpPr>
            <a:stCxn id="214" idx="2"/>
            <a:endCxn id="227" idx="0"/>
          </p:cNvCxnSpPr>
          <p:nvPr/>
        </p:nvCxnSpPr>
        <p:spPr>
          <a:xfrm>
            <a:off x="10371139" y="3615757"/>
            <a:ext cx="854" cy="2110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/>
          <p:cNvSpPr txBox="1"/>
          <p:nvPr/>
        </p:nvSpPr>
        <p:spPr>
          <a:xfrm>
            <a:off x="10097673" y="5726049"/>
            <a:ext cx="548640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400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id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968839" y="874498"/>
            <a:ext cx="1412796" cy="547863"/>
            <a:chOff x="3027697" y="845510"/>
            <a:chExt cx="1412796" cy="547863"/>
          </a:xfrm>
        </p:grpSpPr>
        <p:sp>
          <p:nvSpPr>
            <p:cNvPr id="42" name="TextBox 41"/>
            <p:cNvSpPr txBox="1"/>
            <p:nvPr/>
          </p:nvSpPr>
          <p:spPr>
            <a:xfrm>
              <a:off x="3030073" y="1151370"/>
              <a:ext cx="174245" cy="1886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1400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027697" y="905068"/>
              <a:ext cx="176089" cy="188663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1400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3212785" y="845510"/>
              <a:ext cx="12277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400" dirty="0" smtClean="0">
                  <a:latin typeface="Segoe UI Light" panose="020B0502040204020203" pitchFamily="34" charset="0"/>
                  <a:cs typeface="Segoe UI Light" panose="020B0502040204020203" pitchFamily="34" charset="0"/>
                </a:rPr>
                <a:t>nicht-terminal</a:t>
              </a:r>
              <a:endParaRPr lang="en-US" sz="1400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212784" y="1085596"/>
              <a:ext cx="79329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400" dirty="0" smtClean="0">
                  <a:latin typeface="Segoe UI Light" panose="020B0502040204020203" pitchFamily="34" charset="0"/>
                  <a:cs typeface="Segoe UI Light" panose="020B0502040204020203" pitchFamily="34" charset="0"/>
                </a:rPr>
                <a:t>terminal</a:t>
              </a:r>
              <a:endParaRPr lang="en-US" sz="1400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50" name="Rectangle 49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52" name="Rectangle 51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850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" grpId="0" animBg="1"/>
      <p:bldP spid="20" grpId="0" animBg="1"/>
      <p:bldP spid="120" grpId="0"/>
      <p:bldP spid="46" grpId="0" animBg="1"/>
      <p:bldP spid="67" grpId="0" animBg="1"/>
      <p:bldP spid="73" grpId="0" animBg="1"/>
      <p:bldP spid="183" grpId="0" animBg="1"/>
      <p:bldP spid="184" grpId="0" animBg="1"/>
      <p:bldP spid="186" grpId="0" animBg="1"/>
      <p:bldP spid="196" grpId="0" animBg="1"/>
      <p:bldP spid="198" grpId="0" animBg="1"/>
      <p:bldP spid="206" grpId="0" animBg="1"/>
      <p:bldP spid="210" grpId="0" animBg="1"/>
      <p:bldP spid="212" grpId="0" animBg="1"/>
      <p:bldP spid="214" grpId="0" animBg="1"/>
      <p:bldP spid="219" grpId="0" animBg="1"/>
      <p:bldP spid="222" grpId="0" animBg="1"/>
      <p:bldP spid="225" grpId="0" animBg="1"/>
      <p:bldP spid="2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849134" y="2387600"/>
            <a:ext cx="8599666" cy="281939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Textstrukturen (Syntax) als Baumstruktur darstellbar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Analyse und Auswertung des Baums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sz="28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Syntaxanalyse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sz="28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Tiefes Verständnis der Textstruktur</a:t>
            </a:r>
          </a:p>
          <a:p>
            <a:pPr marL="0" indent="0">
              <a:buNone/>
            </a:pPr>
            <a:endParaRPr lang="de-DE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 formale Sprache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79514" y="1084836"/>
            <a:ext cx="7841619" cy="618376"/>
          </a:xfrm>
          <a:prstGeom prst="rect">
            <a:avLst/>
          </a:prstGeom>
        </p:spPr>
        <p:txBody>
          <a:bodyPr/>
          <a:lstStyle>
            <a:lvl1pPr marL="342783" indent="-342783" algn="l" defTabSz="914088" rtl="0" eaLnBrk="1" latinLnBrk="0" hangingPunct="1">
              <a:spcBef>
                <a:spcPts val="1400"/>
              </a:spcBef>
              <a:buFont typeface="Arial" pitchFamily="34" charset="0"/>
              <a:buChar char="•"/>
              <a:defRPr sz="3200" b="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1pPr>
            <a:lvl2pPr marL="742698" indent="-285652" algn="l" defTabSz="914088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–"/>
              <a:defRPr sz="28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2pPr>
            <a:lvl3pPr marL="1142612" indent="-228522" algn="l" defTabSz="914088" rtl="0" eaLnBrk="1" latinLnBrk="0" hangingPunct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 sz="24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3pPr>
            <a:lvl4pPr marL="1599657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4pPr>
            <a:lvl5pPr marL="2056700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5pPr>
            <a:lvl6pPr marL="2513745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789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833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878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e-DE" dirty="0" smtClean="0"/>
              <a:t>Was bedeutet das für einen Compiler?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828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443" y="208216"/>
            <a:ext cx="11524432" cy="1063487"/>
          </a:xfrm>
        </p:spPr>
        <p:txBody>
          <a:bodyPr/>
          <a:lstStyle/>
          <a:p>
            <a:r>
              <a:rPr lang="de-DE" dirty="0" smtClean="0"/>
              <a:t>Aufbau eines Compilers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9202" y="1509957"/>
            <a:ext cx="1814527" cy="523220"/>
          </a:xfrm>
          <a:prstGeom prst="rect">
            <a:avLst/>
          </a:prstGeom>
          <a:solidFill>
            <a:srgbClr val="FFE18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Zerlegen des Quelltextes in Tokens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5" name="Straight Connector 4"/>
          <p:cNvCxnSpPr>
            <a:stCxn id="3" idx="2"/>
            <a:endCxn id="41" idx="0"/>
          </p:cNvCxnSpPr>
          <p:nvPr/>
        </p:nvCxnSpPr>
        <p:spPr>
          <a:xfrm>
            <a:off x="1286466" y="2033177"/>
            <a:ext cx="998" cy="98545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91655" y="5356497"/>
            <a:ext cx="1814527" cy="954107"/>
          </a:xfrm>
          <a:prstGeom prst="rect">
            <a:avLst/>
          </a:prstGeom>
          <a:solidFill>
            <a:srgbClr val="FFE18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Parsen der Tokens in die Syntax, die von der Grammatik vorgegeben ist (AST)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18" name="Straight Connector 17"/>
          <p:cNvCxnSpPr>
            <a:stCxn id="17" idx="0"/>
            <a:endCxn id="42" idx="2"/>
          </p:cNvCxnSpPr>
          <p:nvPr/>
        </p:nvCxnSpPr>
        <p:spPr>
          <a:xfrm flipV="1">
            <a:off x="2898919" y="4141697"/>
            <a:ext cx="2231" cy="12148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97443" y="2875843"/>
            <a:ext cx="11354675" cy="14039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1463" y="3018634"/>
            <a:ext cx="1452001" cy="11305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err="1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Tokenizer</a:t>
            </a:r>
            <a:r>
              <a:rPr lang="de-DE" sz="12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/</a:t>
            </a:r>
          </a:p>
          <a:p>
            <a:pPr algn="ctr"/>
            <a:r>
              <a:rPr lang="de-DE" sz="1200" dirty="0" err="1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Lexer</a:t>
            </a:r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175149" y="3026792"/>
            <a:ext cx="1452001" cy="11149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Parser</a:t>
            </a:r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59469" y="4346591"/>
            <a:ext cx="1453995" cy="461665"/>
          </a:xfrm>
          <a:prstGeom prst="rect">
            <a:avLst/>
          </a:prstGeom>
          <a:solidFill>
            <a:srgbClr val="7FBA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Lexikalische Analyse</a:t>
            </a:r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170688" y="4355688"/>
            <a:ext cx="1456462" cy="461665"/>
          </a:xfrm>
          <a:prstGeom prst="rect">
            <a:avLst/>
          </a:prstGeom>
          <a:solidFill>
            <a:srgbClr val="7FBA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Syntaktische Analyse</a:t>
            </a:r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14" name="Rectangle 13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037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 animBg="1"/>
      <p:bldP spid="41" grpId="0" animBg="1"/>
      <p:bldP spid="42" grpId="0" animBg="1"/>
      <p:bldP spid="34" grpId="0" animBg="1"/>
      <p:bldP spid="4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901386" y="2148323"/>
            <a:ext cx="7058248" cy="385644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Aufbau des Codes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Strukturen, Klassen, Aufzählungen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Methoden, Eigenschaften, Variablen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Bedingungen, Schleifen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Syntaxanalyse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79514" y="1084836"/>
            <a:ext cx="7841619" cy="618376"/>
          </a:xfrm>
          <a:prstGeom prst="rect">
            <a:avLst/>
          </a:prstGeom>
        </p:spPr>
        <p:txBody>
          <a:bodyPr/>
          <a:lstStyle>
            <a:lvl1pPr marL="342783" indent="-342783" algn="l" defTabSz="914088" rtl="0" eaLnBrk="1" latinLnBrk="0" hangingPunct="1">
              <a:spcBef>
                <a:spcPts val="1400"/>
              </a:spcBef>
              <a:buFont typeface="Arial" pitchFamily="34" charset="0"/>
              <a:buChar char="•"/>
              <a:defRPr sz="3200" b="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1pPr>
            <a:lvl2pPr marL="742698" indent="-285652" algn="l" defTabSz="914088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–"/>
              <a:defRPr sz="28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2pPr>
            <a:lvl3pPr marL="1142612" indent="-228522" algn="l" defTabSz="914088" rtl="0" eaLnBrk="1" latinLnBrk="0" hangingPunct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 sz="24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3pPr>
            <a:lvl4pPr marL="1599657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4pPr>
            <a:lvl5pPr marL="2056700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5pPr>
            <a:lvl6pPr marL="2513745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789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833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878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e-DE" dirty="0" smtClean="0"/>
              <a:t>Was weiß der Compiler?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680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760144" y="2148323"/>
            <a:ext cx="7058248" cy="385644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de-DE" sz="2800" dirty="0" smtClean="0"/>
          </a:p>
          <a:p>
            <a:pPr marL="0" indent="0">
              <a:buNone/>
            </a:pPr>
            <a:endParaRPr lang="de-DE" sz="2800" dirty="0" smtClean="0"/>
          </a:p>
          <a:p>
            <a:pPr marL="0" indent="0">
              <a:buNone/>
            </a:pPr>
            <a:endParaRPr lang="de-DE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Syntaxanalyse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79514" y="1084836"/>
            <a:ext cx="7841619" cy="618376"/>
          </a:xfrm>
          <a:prstGeom prst="rect">
            <a:avLst/>
          </a:prstGeom>
        </p:spPr>
        <p:txBody>
          <a:bodyPr/>
          <a:lstStyle>
            <a:lvl1pPr marL="342783" indent="-342783" algn="l" defTabSz="914088" rtl="0" eaLnBrk="1" latinLnBrk="0" hangingPunct="1">
              <a:spcBef>
                <a:spcPts val="1400"/>
              </a:spcBef>
              <a:buFont typeface="Arial" pitchFamily="34" charset="0"/>
              <a:buChar char="•"/>
              <a:defRPr sz="3200" b="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1pPr>
            <a:lvl2pPr marL="742698" indent="-285652" algn="l" defTabSz="914088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–"/>
              <a:defRPr sz="28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2pPr>
            <a:lvl3pPr marL="1142612" indent="-228522" algn="l" defTabSz="914088" rtl="0" eaLnBrk="1" latinLnBrk="0" hangingPunct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 sz="24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3pPr>
            <a:lvl4pPr marL="1599657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4pPr>
            <a:lvl5pPr marL="2056700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5pPr>
            <a:lvl6pPr marL="2513745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789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833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878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e-DE" dirty="0" smtClean="0"/>
              <a:t>Was weiß der </a:t>
            </a:r>
            <a:r>
              <a:rPr lang="de-DE" smtClean="0"/>
              <a:t>Compiler bisher nicht</a:t>
            </a:r>
            <a:r>
              <a:rPr lang="de-DE" dirty="0" smtClean="0"/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897984" y="2465339"/>
            <a:ext cx="582746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virtual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Initiali</a:t>
            </a:r>
            <a:r>
              <a:rPr lang="de-D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z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e(</a:t>
            </a:r>
            <a:r>
              <a:rPr lang="en-US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count)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particles.Clear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n-NO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for</a:t>
            </a:r>
            <a:r>
              <a:rPr lang="nn-NO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n-NO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n-NO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nn-NO" sz="1600" dirty="0">
                <a:latin typeface="Consolas" panose="020B0609020204030204" pitchFamily="49" charset="0"/>
                <a:cs typeface="Consolas" panose="020B0609020204030204" pitchFamily="49" charset="0"/>
              </a:rPr>
              <a:t> i = 0; i &lt; count; i++)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Particle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particle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BasicParticle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particle.Intialize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(rand);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particles.Add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(particle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29324" y="1959502"/>
            <a:ext cx="41104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rgbClr val="C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Von welchem Typ sind die Parameter?</a:t>
            </a:r>
            <a:endParaRPr lang="en-US" sz="2800" dirty="0">
              <a:solidFill>
                <a:srgbClr val="C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11" name="Straight Arrow Connector 10"/>
          <p:cNvCxnSpPr>
            <a:stCxn id="9" idx="1"/>
          </p:cNvCxnSpPr>
          <p:nvPr/>
        </p:nvCxnSpPr>
        <p:spPr>
          <a:xfrm flipH="1">
            <a:off x="5840361" y="2436556"/>
            <a:ext cx="1288963" cy="169277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222730" y="3211001"/>
            <a:ext cx="41104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rgbClr val="C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Welche Member dürfen aufgerufen werden?</a:t>
            </a:r>
            <a:endParaRPr lang="en-US" sz="2800" dirty="0">
              <a:solidFill>
                <a:srgbClr val="C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19" name="Straight Arrow Connector 18"/>
          <p:cNvCxnSpPr>
            <a:stCxn id="16" idx="1"/>
          </p:cNvCxnSpPr>
          <p:nvPr/>
        </p:nvCxnSpPr>
        <p:spPr>
          <a:xfrm flipH="1">
            <a:off x="6322142" y="3688055"/>
            <a:ext cx="900588" cy="29806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291556" y="4553409"/>
            <a:ext cx="41104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rgbClr val="C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Welche Variablen sind hier gültig?</a:t>
            </a:r>
            <a:endParaRPr lang="en-US" sz="2800" dirty="0">
              <a:solidFill>
                <a:srgbClr val="C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21" name="Straight Arrow Connector 20"/>
          <p:cNvCxnSpPr>
            <a:stCxn id="20" idx="1"/>
          </p:cNvCxnSpPr>
          <p:nvPr/>
        </p:nvCxnSpPr>
        <p:spPr>
          <a:xfrm flipH="1" flipV="1">
            <a:off x="5486400" y="4878908"/>
            <a:ext cx="1805156" cy="151555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30438" y="5835492"/>
            <a:ext cx="2411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rgbClr val="C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Semantik!</a:t>
            </a:r>
            <a:endParaRPr lang="en-US" sz="3600" dirty="0">
              <a:solidFill>
                <a:srgbClr val="C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483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20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279067" y="442900"/>
            <a:ext cx="4726955" cy="2282164"/>
            <a:chOff x="5951201" y="757183"/>
            <a:chExt cx="5361580" cy="2724534"/>
          </a:xfrm>
        </p:grpSpPr>
        <p:pic>
          <p:nvPicPr>
            <p:cNvPr id="1028" name="Picture 4" descr="https://laddumishra.files.wordpress.com/2011/01/11.jpe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51201" y="757183"/>
              <a:ext cx="4908118" cy="2724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9757699" y="3213896"/>
              <a:ext cx="1555082" cy="23123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>
                  <a:lumMod val="75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400" dirty="0" smtClean="0"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Symboltabelle</a:t>
              </a:r>
              <a:endParaRPr lang="en-US" sz="1400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4878866" y="3565130"/>
            <a:ext cx="7025080" cy="58596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Deklarationen analysieren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Symbole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63903" y="1220322"/>
            <a:ext cx="2207139" cy="1882102"/>
            <a:chOff x="379413" y="3131372"/>
            <a:chExt cx="2889338" cy="2704750"/>
          </a:xfrm>
        </p:grpSpPr>
        <p:grpSp>
          <p:nvGrpSpPr>
            <p:cNvPr id="6" name="Group 5"/>
            <p:cNvGrpSpPr/>
            <p:nvPr/>
          </p:nvGrpSpPr>
          <p:grpSpPr>
            <a:xfrm>
              <a:off x="379413" y="3131372"/>
              <a:ext cx="2744787" cy="2704750"/>
              <a:chOff x="5486400" y="2819400"/>
              <a:chExt cx="2744787" cy="2501468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86400" y="2819400"/>
                <a:ext cx="2744787" cy="2501468"/>
              </a:xfrm>
              <a:prstGeom prst="rect">
                <a:avLst/>
              </a:prstGeom>
            </p:spPr>
          </p:pic>
          <p:sp>
            <p:nvSpPr>
              <p:cNvPr id="10" name="Rectangle 9"/>
              <p:cNvSpPr/>
              <p:nvPr/>
            </p:nvSpPr>
            <p:spPr>
              <a:xfrm>
                <a:off x="5833599" y="2956917"/>
                <a:ext cx="2320698" cy="21475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300" dirty="0">
                    <a:solidFill>
                      <a:srgbClr val="80808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///</a:t>
                </a:r>
                <a:r>
                  <a:rPr lang="en-US" sz="3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300" dirty="0">
                    <a:solidFill>
                      <a:srgbClr val="80808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&lt;summary&gt;</a:t>
                </a:r>
                <a:endParaRPr lang="en-US" sz="3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</a:t>
                </a:r>
                <a:r>
                  <a:rPr lang="en-US" sz="300" dirty="0">
                    <a:solidFill>
                      <a:srgbClr val="80808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///</a:t>
                </a:r>
                <a:r>
                  <a:rPr lang="en-US" sz="3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This is the base class for all </a:t>
                </a:r>
                <a:endParaRPr lang="en-US" sz="300" dirty="0" smtClean="0">
                  <a:solidFill>
                    <a:srgbClr val="008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3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3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</a:t>
                </a:r>
                <a:r>
                  <a:rPr lang="en-US" sz="300" dirty="0" smtClean="0">
                    <a:solidFill>
                      <a:srgbClr val="80808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///</a:t>
                </a:r>
                <a:r>
                  <a:rPr lang="en-US" sz="3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shaders </a:t>
                </a:r>
                <a:r>
                  <a:rPr lang="en-US" sz="3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(vertex and fragment). </a:t>
                </a:r>
                <a:r>
                  <a:rPr lang="en-US" sz="3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It</a:t>
                </a:r>
                <a:endParaRPr lang="en-US" sz="3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</a:t>
                </a:r>
                <a:r>
                  <a:rPr lang="en-US" sz="300" dirty="0">
                    <a:solidFill>
                      <a:srgbClr val="80808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///</a:t>
                </a:r>
                <a:r>
                  <a:rPr lang="en-US" sz="3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offers functionality </a:t>
                </a:r>
                <a:r>
                  <a:rPr lang="en-US" sz="3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which </a:t>
                </a:r>
                <a:r>
                  <a:rPr lang="en-US" sz="3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is core </a:t>
                </a:r>
                <a:endParaRPr lang="en-US" sz="300" dirty="0" smtClean="0">
                  <a:solidFill>
                    <a:srgbClr val="008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3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3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</a:t>
                </a:r>
                <a:r>
                  <a:rPr lang="en-US" sz="300" dirty="0" smtClean="0">
                    <a:solidFill>
                      <a:srgbClr val="80808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/// </a:t>
                </a:r>
                <a:r>
                  <a:rPr lang="en-US" sz="3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to </a:t>
                </a:r>
                <a:r>
                  <a:rPr lang="en-US" sz="3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all shaders, such as </a:t>
                </a:r>
                <a:r>
                  <a:rPr lang="en-US" sz="3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file   </a:t>
                </a:r>
              </a:p>
              <a:p>
                <a:r>
                  <a:rPr lang="en-US" sz="300" dirty="0" smtClean="0">
                    <a:solidFill>
                      <a:srgbClr val="80808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///</a:t>
                </a:r>
                <a:r>
                  <a:rPr lang="en-US" sz="3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loading </a:t>
                </a:r>
                <a:r>
                  <a:rPr lang="en-US" sz="3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and binding.</a:t>
                </a:r>
                <a:endParaRPr lang="en-US" sz="3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</a:t>
                </a:r>
                <a:r>
                  <a:rPr lang="en-US" sz="300" dirty="0">
                    <a:solidFill>
                      <a:srgbClr val="80808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///</a:t>
                </a:r>
                <a:r>
                  <a:rPr lang="en-US" sz="3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300" dirty="0">
                    <a:solidFill>
                      <a:srgbClr val="80808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&lt;/summary&gt;</a:t>
                </a:r>
                <a:endParaRPr lang="en-US" sz="3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</a:t>
                </a:r>
                <a:r>
                  <a:rPr lang="en-US" sz="300" dirty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public</a:t>
                </a:r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300" dirty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class</a:t>
                </a:r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300" dirty="0">
                    <a:solidFill>
                      <a:srgbClr val="2B91A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Shader</a:t>
                </a:r>
                <a:endParaRPr lang="en-US" sz="3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{</a:t>
                </a:r>
              </a:p>
              <a:p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</a:t>
                </a:r>
                <a:r>
                  <a:rPr lang="en-US" sz="300" dirty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public</a:t>
                </a:r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300" dirty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void</a:t>
                </a:r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Create(</a:t>
                </a:r>
                <a:r>
                  <a:rPr lang="en-US" sz="300" dirty="0">
                    <a:solidFill>
                      <a:srgbClr val="2B91A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OpenGL</a:t>
                </a:r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gl, </a:t>
                </a:r>
                <a:r>
                  <a:rPr lang="en-US" sz="300" dirty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uint</a:t>
                </a:r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shaderType, </a:t>
                </a:r>
                <a:endParaRPr lang="en-US" sz="3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300" dirty="0" smtClean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              </a:t>
                </a:r>
                <a:r>
                  <a:rPr lang="en-US" sz="300" dirty="0" smtClean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string</a:t>
                </a:r>
                <a:r>
                  <a:rPr lang="en-US" sz="300" dirty="0" smtClean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source)</a:t>
                </a:r>
              </a:p>
              <a:p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{</a:t>
                </a:r>
              </a:p>
              <a:p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</a:t>
                </a:r>
                <a:r>
                  <a:rPr lang="en-US" sz="3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// Create </a:t>
                </a:r>
                <a:r>
                  <a:rPr lang="en-US" sz="3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the OpenGL shader object.</a:t>
                </a:r>
                <a:endParaRPr lang="en-US" sz="3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shaderObject = gl.CreateShader(shaderType);</a:t>
                </a:r>
              </a:p>
              <a:p>
                <a:endParaRPr lang="en-US" sz="3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</a:t>
                </a:r>
                <a:r>
                  <a:rPr lang="en-US" sz="3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// </a:t>
                </a:r>
                <a:r>
                  <a:rPr lang="en-US" sz="3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Set the shader source.</a:t>
                </a:r>
                <a:endParaRPr lang="en-US" sz="3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gl.ShaderSource(shaderObject, source);</a:t>
                </a:r>
              </a:p>
              <a:p>
                <a:endParaRPr lang="en-US" sz="3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</a:t>
                </a:r>
                <a:r>
                  <a:rPr lang="en-US" sz="3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// </a:t>
                </a:r>
                <a:r>
                  <a:rPr lang="en-US" sz="3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Compile </a:t>
                </a:r>
                <a:r>
                  <a:rPr lang="en-US" sz="3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the shader object.</a:t>
                </a:r>
                <a:endParaRPr lang="en-US" sz="3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gl.CompileShader(shaderObject);</a:t>
                </a:r>
              </a:p>
              <a:p>
                <a:endParaRPr lang="en-US" sz="3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</a:t>
                </a:r>
                <a:r>
                  <a:rPr lang="en-US" sz="3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// </a:t>
                </a:r>
                <a:r>
                  <a:rPr lang="en-US" sz="3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Now </a:t>
                </a:r>
                <a:r>
                  <a:rPr lang="en-US" sz="3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that we've compiled the shader, </a:t>
                </a:r>
                <a:r>
                  <a:rPr lang="en-US" sz="3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check</a:t>
                </a:r>
              </a:p>
              <a:p>
                <a:r>
                  <a:rPr lang="en-US" sz="3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// </a:t>
                </a:r>
                <a:r>
                  <a:rPr lang="en-US" sz="3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it's compilation </a:t>
                </a:r>
                <a:r>
                  <a:rPr lang="en-US" sz="3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status</a:t>
                </a:r>
                <a:r>
                  <a:rPr lang="en-US" sz="3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. If it's </a:t>
                </a:r>
                <a:r>
                  <a:rPr lang="en-US" sz="3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not</a:t>
                </a:r>
                <a:endParaRPr lang="en-US" sz="3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</a:t>
                </a:r>
                <a:r>
                  <a:rPr lang="en-US" sz="3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// compiled properly, we're </a:t>
                </a:r>
                <a:r>
                  <a:rPr lang="en-US" sz="3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going </a:t>
                </a:r>
                <a:r>
                  <a:rPr lang="en-US" sz="3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to throw </a:t>
                </a:r>
                <a:endParaRPr lang="en-US" sz="300" dirty="0" smtClean="0">
                  <a:solidFill>
                    <a:srgbClr val="008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3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3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// an </a:t>
                </a:r>
                <a:r>
                  <a:rPr lang="en-US" sz="3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exception.</a:t>
                </a:r>
                <a:endParaRPr lang="en-US" sz="3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</a:t>
                </a:r>
                <a:r>
                  <a:rPr lang="en-US" sz="300" dirty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if</a:t>
                </a:r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(GetCompileStatus(gl) == </a:t>
                </a:r>
                <a:r>
                  <a:rPr lang="en-US" sz="300" dirty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false</a:t>
                </a:r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)</a:t>
                </a:r>
              </a:p>
              <a:p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{</a:t>
                </a:r>
              </a:p>
              <a:p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    </a:t>
                </a:r>
                <a:r>
                  <a:rPr lang="en-US" sz="300" dirty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throw</a:t>
                </a:r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300" dirty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new</a:t>
                </a:r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300" dirty="0">
                    <a:solidFill>
                      <a:srgbClr val="2B91A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ShaderCompilationException</a:t>
                </a:r>
                <a:r>
                  <a:rPr lang="en-US" sz="300" dirty="0" smtClean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(</a:t>
                </a:r>
              </a:p>
              <a:p>
                <a:r>
                  <a:rPr lang="en-US" sz="300" dirty="0" smtClean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        </a:t>
                </a:r>
                <a:r>
                  <a:rPr lang="en-US" sz="300" dirty="0" err="1" smtClean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string</a:t>
                </a:r>
                <a:r>
                  <a:rPr lang="en-US" sz="300" dirty="0" err="1" smtClean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.Format</a:t>
                </a:r>
                <a:r>
                  <a:rPr lang="en-US" sz="300" dirty="0" smtClean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( </a:t>
                </a:r>
                <a:r>
                  <a:rPr lang="en-US" sz="300" dirty="0" smtClean="0">
                    <a:solidFill>
                      <a:srgbClr val="A31515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"</a:t>
                </a:r>
                <a:r>
                  <a:rPr lang="en-US" sz="300" dirty="0">
                    <a:solidFill>
                      <a:srgbClr val="A31515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Failed to compile shader </a:t>
                </a:r>
                <a:r>
                  <a:rPr lang="en-US" sz="300" dirty="0" smtClean="0">
                    <a:solidFill>
                      <a:srgbClr val="A31515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{</a:t>
                </a:r>
                <a:r>
                  <a:rPr lang="en-US" sz="300" dirty="0">
                    <a:solidFill>
                      <a:srgbClr val="A31515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0}."</a:t>
                </a:r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, </a:t>
                </a:r>
                <a:endParaRPr lang="en-US" sz="3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300" dirty="0" smtClean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             shaderObject</a:t>
                </a:r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), GetInfoLog(gl));</a:t>
                </a:r>
              </a:p>
              <a:p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}</a:t>
                </a:r>
              </a:p>
              <a:p>
                <a:r>
                  <a:rPr lang="en-US" sz="3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}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2001308" y="5312745"/>
              <a:ext cx="1267443" cy="3323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>
                  <a:lumMod val="75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400" dirty="0" smtClean="0"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Code File</a:t>
              </a:r>
              <a:endParaRPr lang="en-US" sz="1400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43640" y="4181740"/>
            <a:ext cx="2517997" cy="1448433"/>
            <a:chOff x="3064346" y="4427008"/>
            <a:chExt cx="2481320" cy="155109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933610" y="4427008"/>
              <a:ext cx="733425" cy="93345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064346" y="4647539"/>
              <a:ext cx="733425" cy="93345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205288" y="4893733"/>
              <a:ext cx="733425" cy="93345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4451046" y="5749499"/>
              <a:ext cx="109462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>
                  <a:lumMod val="75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400" dirty="0" err="1" smtClean="0"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Assemblies</a:t>
              </a:r>
              <a:endParaRPr lang="en-US" sz="1400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8" name="Right Arrow 17"/>
          <p:cNvSpPr/>
          <p:nvPr/>
        </p:nvSpPr>
        <p:spPr>
          <a:xfrm rot="21026669">
            <a:off x="2358926" y="1848988"/>
            <a:ext cx="2005422" cy="313266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9119271">
            <a:off x="2557340" y="3291874"/>
            <a:ext cx="1910654" cy="313266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ontent Placeholder 6"/>
          <p:cNvSpPr txBox="1">
            <a:spLocks/>
          </p:cNvSpPr>
          <p:nvPr/>
        </p:nvSpPr>
        <p:spPr>
          <a:xfrm>
            <a:off x="4878866" y="4181740"/>
            <a:ext cx="7025080" cy="592483"/>
          </a:xfrm>
          <a:prstGeom prst="rect">
            <a:avLst/>
          </a:prstGeom>
        </p:spPr>
        <p:txBody>
          <a:bodyPr>
            <a:noAutofit/>
          </a:bodyPr>
          <a:lstStyle>
            <a:lvl1pPr marL="342783" indent="-342783" algn="l" defTabSz="914088" rtl="0" eaLnBrk="1" latinLnBrk="0" hangingPunct="1">
              <a:spcBef>
                <a:spcPts val="1400"/>
              </a:spcBef>
              <a:buFont typeface="Arial" pitchFamily="34" charset="0"/>
              <a:buChar char="•"/>
              <a:defRPr sz="3200" b="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1pPr>
            <a:lvl2pPr marL="742698" indent="-285652" algn="l" defTabSz="914088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–"/>
              <a:defRPr sz="28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2pPr>
            <a:lvl3pPr marL="1142612" indent="-228522" algn="l" defTabSz="914088" rtl="0" eaLnBrk="1" latinLnBrk="0" hangingPunct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 sz="24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3pPr>
            <a:lvl4pPr marL="1599657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4pPr>
            <a:lvl5pPr marL="2056700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5pPr>
            <a:lvl6pPr marL="2513745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789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833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878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Benannte Symbole bilden</a:t>
            </a:r>
          </a:p>
        </p:txBody>
      </p:sp>
      <p:sp>
        <p:nvSpPr>
          <p:cNvPr id="58" name="Content Placeholder 6"/>
          <p:cNvSpPr txBox="1">
            <a:spLocks/>
          </p:cNvSpPr>
          <p:nvPr/>
        </p:nvSpPr>
        <p:spPr>
          <a:xfrm>
            <a:off x="4878866" y="4804868"/>
            <a:ext cx="7025080" cy="611836"/>
          </a:xfrm>
          <a:prstGeom prst="rect">
            <a:avLst/>
          </a:prstGeom>
        </p:spPr>
        <p:txBody>
          <a:bodyPr>
            <a:noAutofit/>
          </a:bodyPr>
          <a:lstStyle>
            <a:lvl1pPr marL="342783" indent="-342783" algn="l" defTabSz="914088" rtl="0" eaLnBrk="1" latinLnBrk="0" hangingPunct="1">
              <a:spcBef>
                <a:spcPts val="1400"/>
              </a:spcBef>
              <a:buFont typeface="Arial" pitchFamily="34" charset="0"/>
              <a:buChar char="•"/>
              <a:defRPr sz="3200" b="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1pPr>
            <a:lvl2pPr marL="742698" indent="-285652" algn="l" defTabSz="914088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–"/>
              <a:defRPr sz="28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2pPr>
            <a:lvl3pPr marL="1142612" indent="-228522" algn="l" defTabSz="914088" rtl="0" eaLnBrk="1" latinLnBrk="0" hangingPunct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 sz="24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3pPr>
            <a:lvl4pPr marL="1599657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4pPr>
            <a:lvl5pPr marL="2056700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5pPr>
            <a:lvl6pPr marL="2513745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789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833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878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Symboltabelle aufbauen</a:t>
            </a:r>
          </a:p>
        </p:txBody>
      </p:sp>
      <p:sp>
        <p:nvSpPr>
          <p:cNvPr id="59" name="Content Placeholder 6"/>
          <p:cNvSpPr txBox="1">
            <a:spLocks/>
          </p:cNvSpPr>
          <p:nvPr/>
        </p:nvSpPr>
        <p:spPr>
          <a:xfrm>
            <a:off x="4878866" y="5416702"/>
            <a:ext cx="7025080" cy="548669"/>
          </a:xfrm>
          <a:prstGeom prst="rect">
            <a:avLst/>
          </a:prstGeom>
        </p:spPr>
        <p:txBody>
          <a:bodyPr>
            <a:noAutofit/>
          </a:bodyPr>
          <a:lstStyle>
            <a:lvl1pPr marL="342783" indent="-342783" algn="l" defTabSz="914088" rtl="0" eaLnBrk="1" latinLnBrk="0" hangingPunct="1">
              <a:spcBef>
                <a:spcPts val="1400"/>
              </a:spcBef>
              <a:buFont typeface="Arial" pitchFamily="34" charset="0"/>
              <a:buChar char="•"/>
              <a:defRPr sz="3200" b="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1pPr>
            <a:lvl2pPr marL="742698" indent="-285652" algn="l" defTabSz="914088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–"/>
              <a:defRPr sz="28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2pPr>
            <a:lvl3pPr marL="1142612" indent="-228522" algn="l" defTabSz="914088" rtl="0" eaLnBrk="1" latinLnBrk="0" hangingPunct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 sz="24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3pPr>
            <a:lvl4pPr marL="1599657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4pPr>
            <a:lvl5pPr marL="2056700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5pPr>
            <a:lvl6pPr marL="2513745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789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833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878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>
                <a:solidFill>
                  <a:srgbClr val="C00000"/>
                </a:solidFill>
                <a:sym typeface="Wingdings" panose="05000000000000000000" pitchFamily="2" charset="2"/>
              </a:rPr>
              <a:t>Typen und Typsignaturen bekannt machen</a:t>
            </a:r>
          </a:p>
        </p:txBody>
      </p:sp>
      <p:grpSp>
        <p:nvGrpSpPr>
          <p:cNvPr id="1025" name="Group 1024"/>
          <p:cNvGrpSpPr/>
          <p:nvPr/>
        </p:nvGrpSpPr>
        <p:grpSpPr>
          <a:xfrm>
            <a:off x="1337659" y="3133033"/>
            <a:ext cx="822709" cy="1091835"/>
            <a:chOff x="1337659" y="3133033"/>
            <a:chExt cx="822709" cy="1091835"/>
          </a:xfrm>
        </p:grpSpPr>
        <p:sp>
          <p:nvSpPr>
            <p:cNvPr id="66" name="TextBox 65"/>
            <p:cNvSpPr txBox="1"/>
            <p:nvPr/>
          </p:nvSpPr>
          <p:spPr>
            <a:xfrm>
              <a:off x="1427291" y="3531912"/>
              <a:ext cx="733077" cy="26161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050" dirty="0" smtClean="0"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Referenz</a:t>
              </a:r>
              <a:endParaRPr lang="en-US" sz="1050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1337659" y="3133033"/>
              <a:ext cx="224799" cy="1091835"/>
            </a:xfrm>
            <a:prstGeom prst="straightConnector1">
              <a:avLst/>
            </a:prstGeom>
            <a:ln w="57150">
              <a:solidFill>
                <a:schemeClr val="tx2">
                  <a:lumMod val="60000"/>
                  <a:lumOff val="4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27" name="Rectangle 26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29" name="Rectangle 28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450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8" grpId="0" animBg="1"/>
      <p:bldP spid="21" grpId="0" animBg="1"/>
      <p:bldP spid="55" grpId="0"/>
      <p:bldP spid="58" grpId="0"/>
      <p:bldP spid="5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Binder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75207" y="2285447"/>
            <a:ext cx="4061976" cy="2208245"/>
            <a:chOff x="5951201" y="757183"/>
            <a:chExt cx="5287094" cy="2724534"/>
          </a:xfrm>
        </p:grpSpPr>
        <p:pic>
          <p:nvPicPr>
            <p:cNvPr id="1028" name="Picture 4" descr="https://laddumishra.files.wordpress.com/2011/01/11.jpe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51201" y="757183"/>
              <a:ext cx="4908118" cy="2724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9527706" y="3213896"/>
              <a:ext cx="1710589" cy="2312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>
                  <a:lumMod val="75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400" dirty="0" smtClean="0"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Symboltabelle</a:t>
              </a:r>
              <a:endParaRPr lang="en-US" sz="1400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147926" y="1221960"/>
            <a:ext cx="4578170" cy="2704750"/>
            <a:chOff x="7147926" y="713958"/>
            <a:chExt cx="4578170" cy="2704750"/>
          </a:xfrm>
        </p:grpSpPr>
        <p:grpSp>
          <p:nvGrpSpPr>
            <p:cNvPr id="4" name="Group 3"/>
            <p:cNvGrpSpPr/>
            <p:nvPr/>
          </p:nvGrpSpPr>
          <p:grpSpPr>
            <a:xfrm>
              <a:off x="8981309" y="713958"/>
              <a:ext cx="2744787" cy="2704750"/>
              <a:chOff x="8981309" y="713958"/>
              <a:chExt cx="2744787" cy="2704750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8981309" y="713958"/>
                <a:ext cx="2744787" cy="2704750"/>
                <a:chOff x="5486400" y="2819400"/>
                <a:chExt cx="2744787" cy="2501468"/>
              </a:xfrm>
            </p:grpSpPr>
            <p:pic>
              <p:nvPicPr>
                <p:cNvPr id="16" name="Picture 15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486400" y="2819400"/>
                  <a:ext cx="2744787" cy="2501468"/>
                </a:xfrm>
                <a:prstGeom prst="rect">
                  <a:avLst/>
                </a:prstGeom>
              </p:spPr>
            </p:pic>
            <p:sp>
              <p:nvSpPr>
                <p:cNvPr id="17" name="Rectangle 16"/>
                <p:cNvSpPr/>
                <p:nvPr/>
              </p:nvSpPr>
              <p:spPr>
                <a:xfrm>
                  <a:off x="5833599" y="2956916"/>
                  <a:ext cx="2320698" cy="196405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</a:t>
                  </a:r>
                  <a:r>
                    <a:rPr lang="en-US" sz="400" dirty="0">
                      <a:solidFill>
                        <a:srgbClr val="80808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///</a:t>
                  </a:r>
                  <a:r>
                    <a:rPr lang="en-US" sz="400" dirty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</a:t>
                  </a:r>
                  <a:r>
                    <a:rPr lang="en-US" sz="400" dirty="0">
                      <a:solidFill>
                        <a:srgbClr val="80808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&lt;summary&gt;</a:t>
                  </a:r>
                  <a:endPara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endParaRPr>
                </a:p>
                <a:p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   </a:t>
                  </a:r>
                  <a:r>
                    <a:rPr lang="en-US" sz="400" dirty="0">
                      <a:solidFill>
                        <a:srgbClr val="80808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///</a:t>
                  </a:r>
                  <a:r>
                    <a:rPr lang="en-US" sz="400" dirty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This is the base class for all </a:t>
                  </a:r>
                  <a:endPara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endParaRPr>
                </a:p>
                <a:p>
                  <a:r>
                    <a:rPr lang="en-US" sz="400" dirty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</a:t>
                  </a:r>
                  <a:r>
                    <a:rPr lang="en-US" sz="400" dirty="0" smtClean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  </a:t>
                  </a:r>
                  <a:r>
                    <a:rPr lang="en-US" sz="400" dirty="0" smtClean="0">
                      <a:solidFill>
                        <a:srgbClr val="80808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///</a:t>
                  </a:r>
                  <a:r>
                    <a:rPr lang="en-US" sz="400" dirty="0" smtClean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shaders </a:t>
                  </a:r>
                  <a:r>
                    <a:rPr lang="en-US" sz="400" dirty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(vertex and fragment). </a:t>
                  </a:r>
                  <a:r>
                    <a:rPr lang="en-US" sz="400" dirty="0" smtClean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It</a:t>
                  </a:r>
                  <a:endPara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endParaRPr>
                </a:p>
                <a:p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   </a:t>
                  </a:r>
                  <a:r>
                    <a:rPr lang="en-US" sz="400" dirty="0">
                      <a:solidFill>
                        <a:srgbClr val="80808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///</a:t>
                  </a:r>
                  <a:r>
                    <a:rPr lang="en-US" sz="400" dirty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offers functionality </a:t>
                  </a:r>
                  <a:r>
                    <a:rPr lang="en-US" sz="400" dirty="0" smtClean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which </a:t>
                  </a:r>
                  <a:r>
                    <a:rPr lang="en-US" sz="400" dirty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is core </a:t>
                  </a:r>
                  <a:endPara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endParaRPr>
                </a:p>
                <a:p>
                  <a:r>
                    <a:rPr lang="en-US" sz="400" dirty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</a:t>
                  </a:r>
                  <a:r>
                    <a:rPr lang="en-US" sz="400" dirty="0" smtClean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  </a:t>
                  </a:r>
                  <a:r>
                    <a:rPr lang="en-US" sz="400" dirty="0" smtClean="0">
                      <a:solidFill>
                        <a:srgbClr val="80808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/// </a:t>
                  </a:r>
                  <a:r>
                    <a:rPr lang="en-US" sz="400" dirty="0" smtClean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to </a:t>
                  </a:r>
                  <a:r>
                    <a:rPr lang="en-US" sz="400" dirty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all shaders, such as </a:t>
                  </a:r>
                  <a:r>
                    <a:rPr lang="en-US" sz="400" dirty="0" smtClean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file   </a:t>
                  </a:r>
                </a:p>
                <a:p>
                  <a:r>
                    <a:rPr lang="en-US" sz="400" dirty="0" smtClean="0">
                      <a:solidFill>
                        <a:srgbClr val="80808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   ///</a:t>
                  </a:r>
                  <a:r>
                    <a:rPr lang="en-US" sz="400" dirty="0" smtClean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loading </a:t>
                  </a:r>
                  <a:r>
                    <a:rPr lang="en-US" sz="400" dirty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and binding.</a:t>
                  </a:r>
                  <a:endPara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endParaRPr>
                </a:p>
                <a:p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   </a:t>
                  </a:r>
                  <a:r>
                    <a:rPr lang="en-US" sz="400" dirty="0">
                      <a:solidFill>
                        <a:srgbClr val="80808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///</a:t>
                  </a:r>
                  <a:r>
                    <a:rPr lang="en-US" sz="400" dirty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</a:t>
                  </a:r>
                  <a:r>
                    <a:rPr lang="en-US" sz="400" dirty="0">
                      <a:solidFill>
                        <a:srgbClr val="80808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&lt;/summary&gt;</a:t>
                  </a:r>
                  <a:endPara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endParaRPr>
                </a:p>
                <a:p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   </a:t>
                  </a:r>
                  <a:r>
                    <a:rPr lang="en-US" sz="400" dirty="0">
                      <a:solidFill>
                        <a:srgbClr val="0000FF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public</a:t>
                  </a:r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</a:t>
                  </a:r>
                  <a:r>
                    <a:rPr lang="en-US" sz="400" dirty="0">
                      <a:solidFill>
                        <a:srgbClr val="0000FF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class</a:t>
                  </a:r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</a:t>
                  </a:r>
                  <a:r>
                    <a:rPr lang="en-US" sz="400" dirty="0">
                      <a:solidFill>
                        <a:srgbClr val="2B91AF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Shader</a:t>
                  </a:r>
                  <a:endPara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endParaRPr>
                </a:p>
                <a:p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   {</a:t>
                  </a:r>
                </a:p>
                <a:p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       </a:t>
                  </a:r>
                  <a:r>
                    <a:rPr lang="en-US" sz="400" dirty="0">
                      <a:solidFill>
                        <a:srgbClr val="0000FF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public</a:t>
                  </a:r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</a:t>
                  </a:r>
                  <a:r>
                    <a:rPr lang="en-US" sz="400" dirty="0">
                      <a:solidFill>
                        <a:srgbClr val="0000FF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void</a:t>
                  </a:r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Create(</a:t>
                  </a:r>
                  <a:r>
                    <a:rPr lang="en-US" sz="400" dirty="0">
                      <a:solidFill>
                        <a:srgbClr val="2B91AF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OpenGL</a:t>
                  </a:r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gl, </a:t>
                  </a:r>
                  <a:r>
                    <a:rPr lang="en-US" sz="400" dirty="0">
                      <a:solidFill>
                        <a:srgbClr val="0000FF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uint</a:t>
                  </a:r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shaderType, </a:t>
                  </a:r>
                  <a:endParaRPr lang="en-US" sz="400" dirty="0" smtClean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endParaRPr>
                </a:p>
                <a:p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</a:t>
                  </a:r>
                  <a:r>
                    <a:rPr lang="en-US" sz="400" dirty="0" smtClean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                         </a:t>
                  </a:r>
                  <a:r>
                    <a:rPr lang="en-US" sz="400" dirty="0" smtClean="0">
                      <a:solidFill>
                        <a:srgbClr val="0000FF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string</a:t>
                  </a:r>
                  <a:r>
                    <a:rPr lang="en-US" sz="400" dirty="0" smtClean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</a:t>
                  </a:r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source)</a:t>
                  </a:r>
                </a:p>
                <a:p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       {</a:t>
                  </a:r>
                </a:p>
                <a:p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           </a:t>
                  </a:r>
                  <a:r>
                    <a:rPr lang="en-US" sz="400" dirty="0" smtClean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// Create </a:t>
                  </a:r>
                  <a:r>
                    <a:rPr lang="en-US" sz="400" dirty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the OpenGL shader object.</a:t>
                  </a:r>
                  <a:endPara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endParaRPr>
                </a:p>
                <a:p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           shaderObject = gl.CreateShader(shaderType);</a:t>
                  </a:r>
                </a:p>
                <a:p>
                  <a:endPara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endParaRPr>
                </a:p>
                <a:p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           </a:t>
                  </a:r>
                  <a:r>
                    <a:rPr lang="en-US" sz="400" dirty="0" smtClean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// </a:t>
                  </a:r>
                  <a:r>
                    <a:rPr lang="en-US" sz="400" dirty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Set the shader source.</a:t>
                  </a:r>
                  <a:endPara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endParaRPr>
                </a:p>
                <a:p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           gl.ShaderSource(shaderObject, source);</a:t>
                  </a:r>
                </a:p>
                <a:p>
                  <a:endPara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endParaRPr>
                </a:p>
                <a:p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           </a:t>
                  </a:r>
                  <a:r>
                    <a:rPr lang="en-US" sz="400" dirty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// </a:t>
                  </a:r>
                  <a:r>
                    <a:rPr lang="en-US" sz="400" dirty="0" smtClean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Compile </a:t>
                  </a:r>
                  <a:r>
                    <a:rPr lang="en-US" sz="400" dirty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the shader object.</a:t>
                  </a:r>
                  <a:endPara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endParaRPr>
                </a:p>
                <a:p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           gl.CompileShader(shaderObject);</a:t>
                  </a:r>
                </a:p>
                <a:p>
                  <a:endPara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endParaRPr>
                </a:p>
                <a:p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           </a:t>
                  </a:r>
                  <a:r>
                    <a:rPr lang="en-US" sz="400" dirty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// </a:t>
                  </a:r>
                  <a:r>
                    <a:rPr lang="en-US" sz="400" dirty="0" smtClean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Now </a:t>
                  </a:r>
                  <a:r>
                    <a:rPr lang="en-US" sz="400" dirty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that we've compiled the shader, </a:t>
                  </a:r>
                  <a:r>
                    <a:rPr lang="en-US" sz="400" dirty="0" smtClean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check</a:t>
                  </a:r>
                </a:p>
                <a:p>
                  <a:r>
                    <a:rPr lang="en-US" sz="400" dirty="0" smtClean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           // </a:t>
                  </a:r>
                  <a:r>
                    <a:rPr lang="en-US" sz="400" dirty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it's compilation </a:t>
                  </a:r>
                  <a:r>
                    <a:rPr lang="en-US" sz="400" dirty="0" smtClean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status</a:t>
                  </a:r>
                  <a:r>
                    <a:rPr lang="en-US" sz="400" dirty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. If it's </a:t>
                  </a:r>
                  <a:r>
                    <a:rPr lang="en-US" sz="400" dirty="0" smtClean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not</a:t>
                  </a:r>
                  <a:endPara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endParaRPr>
                </a:p>
                <a:p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           </a:t>
                  </a:r>
                  <a:r>
                    <a:rPr lang="en-US" sz="400" dirty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// compiled properly, we're </a:t>
                  </a:r>
                  <a:r>
                    <a:rPr lang="en-US" sz="400" dirty="0" smtClean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going </a:t>
                  </a:r>
                  <a:r>
                    <a:rPr lang="en-US" sz="400" dirty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to throw </a:t>
                  </a:r>
                  <a:endPara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endParaRPr>
                </a:p>
                <a:p>
                  <a:r>
                    <a:rPr lang="en-US" sz="400" dirty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</a:t>
                  </a:r>
                  <a:r>
                    <a:rPr lang="en-US" sz="400" dirty="0" smtClean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          // an </a:t>
                  </a:r>
                  <a:r>
                    <a:rPr lang="en-US" sz="400" dirty="0">
                      <a:solidFill>
                        <a:srgbClr val="008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exception.</a:t>
                  </a:r>
                  <a:endPara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endParaRPr>
                </a:p>
                <a:p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           </a:t>
                  </a:r>
                  <a:r>
                    <a:rPr lang="en-US" sz="400" dirty="0">
                      <a:solidFill>
                        <a:srgbClr val="0000FF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if</a:t>
                  </a:r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(GetCompileStatus(gl) == </a:t>
                  </a:r>
                  <a:r>
                    <a:rPr lang="en-US" sz="400" dirty="0">
                      <a:solidFill>
                        <a:srgbClr val="0000FF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false</a:t>
                  </a:r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)</a:t>
                  </a:r>
                </a:p>
                <a:p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           {</a:t>
                  </a:r>
                </a:p>
                <a:p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               </a:t>
                  </a:r>
                  <a:r>
                    <a:rPr lang="en-US" sz="400" dirty="0">
                      <a:solidFill>
                        <a:srgbClr val="0000FF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throw</a:t>
                  </a:r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</a:t>
                  </a:r>
                  <a:r>
                    <a:rPr lang="en-US" sz="400" dirty="0">
                      <a:solidFill>
                        <a:srgbClr val="0000FF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new</a:t>
                  </a:r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</a:t>
                  </a:r>
                  <a:r>
                    <a:rPr lang="en-US" sz="400" dirty="0">
                      <a:solidFill>
                        <a:srgbClr val="2B91AF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ShaderCompilationException</a:t>
                  </a:r>
                  <a:r>
                    <a:rPr lang="en-US" sz="400" dirty="0" smtClean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(</a:t>
                  </a:r>
                </a:p>
                <a:p>
                  <a:r>
                    <a:rPr lang="en-US" sz="400" dirty="0" smtClean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                   </a:t>
                  </a:r>
                  <a:r>
                    <a:rPr lang="en-US" sz="400" dirty="0" smtClean="0">
                      <a:solidFill>
                        <a:srgbClr val="0000FF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string</a:t>
                  </a:r>
                  <a:r>
                    <a:rPr lang="en-US" sz="400" dirty="0" smtClean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.Format(</a:t>
                  </a:r>
                </a:p>
                <a:p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	</a:t>
                  </a:r>
                  <a:r>
                    <a:rPr lang="en-US" sz="400" dirty="0" smtClean="0">
                      <a:solidFill>
                        <a:srgbClr val="A31515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"</a:t>
                  </a:r>
                  <a:r>
                    <a:rPr lang="en-US" sz="400" dirty="0">
                      <a:solidFill>
                        <a:srgbClr val="A31515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Failed to compile shader </a:t>
                  </a:r>
                  <a:r>
                    <a:rPr lang="en-US" sz="400" dirty="0" smtClean="0">
                      <a:solidFill>
                        <a:srgbClr val="A31515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{</a:t>
                  </a:r>
                  <a:r>
                    <a:rPr lang="en-US" sz="400" dirty="0">
                      <a:solidFill>
                        <a:srgbClr val="A31515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0}."</a:t>
                  </a:r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, </a:t>
                  </a:r>
                  <a:endParaRPr lang="en-US" sz="400" dirty="0" smtClean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endParaRPr>
                </a:p>
                <a:p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</a:t>
                  </a:r>
                  <a:r>
                    <a:rPr lang="en-US" sz="400" dirty="0" smtClean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                        shaderObject</a:t>
                  </a:r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), GetInfoLog(gl));</a:t>
                  </a:r>
                </a:p>
                <a:p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           }</a:t>
                  </a:r>
                </a:p>
                <a:p>
                  <a:r>
                    <a:rPr lang="en-US" sz="400" dirty="0">
                      <a:solidFill>
                        <a:srgbClr val="000000"/>
                      </a:solidFill>
                      <a:highlight>
                        <a:srgbClr val="FFFFFF"/>
                      </a:highlight>
                      <a:latin typeface="Consolas" panose="020B0609020204030204" pitchFamily="49" charset="0"/>
                    </a:rPr>
                    <a:t>        }</a:t>
                  </a:r>
                </a:p>
              </p:txBody>
            </p:sp>
          </p:grpSp>
          <p:sp>
            <p:nvSpPr>
              <p:cNvPr id="15" name="TextBox 14"/>
              <p:cNvSpPr txBox="1"/>
              <p:nvPr/>
            </p:nvSpPr>
            <p:spPr>
              <a:xfrm>
                <a:off x="10603207" y="2969577"/>
                <a:ext cx="1044802" cy="25436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2">
                    <a:lumMod val="75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1400" dirty="0" smtClean="0">
                    <a:latin typeface="Segoe UI" panose="020B0502040204020203" pitchFamily="34" charset="0"/>
                    <a:ea typeface="Segoe UI Black" panose="020B0A02040204020203" pitchFamily="34" charset="0"/>
                    <a:cs typeface="Segoe UI" panose="020B0502040204020203" pitchFamily="34" charset="0"/>
                  </a:rPr>
                  <a:t>Code File</a:t>
                </a:r>
                <a:endParaRPr lang="en-US" sz="1400" dirty="0"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3" name="Rectangle 2"/>
            <p:cNvSpPr/>
            <p:nvPr/>
          </p:nvSpPr>
          <p:spPr>
            <a:xfrm>
              <a:off x="7147926" y="1777445"/>
              <a:ext cx="3340931" cy="938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100" dirty="0" err="1" smtClean="0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var</a:t>
              </a:r>
              <a:r>
                <a:rPr lang="en-US" sz="11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</a:t>
              </a:r>
              <a:r>
                <a:rPr lang="en-US" sz="11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my = </a:t>
              </a:r>
              <a:r>
                <a:rPr lang="en-US" sz="1100" dirty="0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new</a:t>
              </a:r>
              <a:r>
                <a:rPr lang="en-US" sz="11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</a:t>
              </a:r>
              <a:r>
                <a:rPr lang="en-US" sz="1100" dirty="0" err="1" smtClean="0">
                  <a:solidFill>
                    <a:srgbClr val="2B91AF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MyType</a:t>
              </a:r>
              <a:r>
                <a:rPr lang="en-US" sz="11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();</a:t>
              </a:r>
              <a:endPara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endPara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r>
                <a:rPr lang="en-US" sz="1100" dirty="0" smtClean="0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public</a:t>
              </a:r>
              <a:r>
                <a:rPr lang="en-US" sz="11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</a:t>
              </a:r>
              <a:r>
                <a:rPr lang="en-US" sz="1100" dirty="0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void</a:t>
              </a:r>
              <a:r>
                <a:rPr lang="en-US" sz="11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</a:t>
              </a:r>
              <a:r>
                <a:rPr lang="en-US" sz="1100" dirty="0" err="1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DoSomething</a:t>
              </a:r>
              <a:r>
                <a:rPr lang="en-US" sz="11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(</a:t>
              </a:r>
              <a:r>
                <a:rPr lang="en-US" sz="1100" dirty="0" err="1" smtClean="0">
                  <a:solidFill>
                    <a:srgbClr val="2B91AF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MyType</a:t>
              </a:r>
              <a:r>
                <a:rPr lang="en-US" sz="1100" dirty="0" smtClean="0">
                  <a:solidFill>
                    <a:srgbClr val="2B91AF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</a:t>
              </a:r>
              <a:r>
                <a:rPr lang="en-US" sz="11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my) { … }</a:t>
              </a:r>
            </a:p>
            <a:p>
              <a:endParaRPr lang="de-DE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r>
                <a:rPr lang="en-US" sz="1100" dirty="0"/>
                <a:t> </a:t>
              </a:r>
              <a:r>
                <a:rPr lang="en-US" sz="1100" dirty="0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public</a:t>
              </a:r>
              <a:r>
                <a:rPr lang="en-US" sz="1100" dirty="0"/>
                <a:t> </a:t>
              </a:r>
              <a:r>
                <a:rPr lang="en-US" sz="1100" dirty="0">
                  <a:solidFill>
                    <a:srgbClr val="0000FF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event</a:t>
              </a:r>
              <a:r>
                <a:rPr lang="en-US" sz="1100" dirty="0"/>
                <a:t> </a:t>
              </a:r>
              <a:r>
                <a:rPr lang="en-US" sz="1100" dirty="0" err="1">
                  <a:solidFill>
                    <a:srgbClr val="2B91AF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EventHandler</a:t>
              </a:r>
              <a:r>
                <a:rPr lang="en-US" sz="1100" dirty="0"/>
                <a:t> </a:t>
              </a:r>
              <a:r>
                <a:rPr lang="en-US" sz="1100" dirty="0" err="1"/>
                <a:t>MyEvent</a:t>
              </a:r>
              <a:r>
                <a:rPr lang="en-US" sz="1100" dirty="0"/>
                <a:t>;</a:t>
              </a:r>
            </a:p>
          </p:txBody>
        </p:sp>
      </p:grpSp>
      <p:sp>
        <p:nvSpPr>
          <p:cNvPr id="23" name="Left-Right Arrow 22"/>
          <p:cNvSpPr/>
          <p:nvPr/>
        </p:nvSpPr>
        <p:spPr>
          <a:xfrm rot="21238022">
            <a:off x="4558330" y="2777082"/>
            <a:ext cx="2005422" cy="313266"/>
          </a:xfrm>
          <a:prstGeom prst="left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ontent Placeholder 6"/>
          <p:cNvSpPr>
            <a:spLocks noGrp="1"/>
          </p:cNvSpPr>
          <p:nvPr>
            <p:ph sz="quarter" idx="10"/>
          </p:nvPr>
        </p:nvSpPr>
        <p:spPr>
          <a:xfrm>
            <a:off x="5155313" y="4642103"/>
            <a:ext cx="6876224" cy="53707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Identifier im Code zu Symbolen zuordnen</a:t>
            </a:r>
          </a:p>
        </p:txBody>
      </p:sp>
      <p:sp>
        <p:nvSpPr>
          <p:cNvPr id="18" name="Content Placeholder 6"/>
          <p:cNvSpPr txBox="1">
            <a:spLocks/>
          </p:cNvSpPr>
          <p:nvPr/>
        </p:nvSpPr>
        <p:spPr>
          <a:xfrm>
            <a:off x="5155313" y="5179176"/>
            <a:ext cx="6876224" cy="562677"/>
          </a:xfrm>
          <a:prstGeom prst="rect">
            <a:avLst/>
          </a:prstGeom>
        </p:spPr>
        <p:txBody>
          <a:bodyPr>
            <a:noAutofit/>
          </a:bodyPr>
          <a:lstStyle>
            <a:lvl1pPr marL="342783" indent="-342783" algn="l" defTabSz="914088" rtl="0" eaLnBrk="1" latinLnBrk="0" hangingPunct="1">
              <a:spcBef>
                <a:spcPts val="1400"/>
              </a:spcBef>
              <a:buFont typeface="Arial" pitchFamily="34" charset="0"/>
              <a:buChar char="•"/>
              <a:defRPr sz="3200" b="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1pPr>
            <a:lvl2pPr marL="742698" indent="-285652" algn="l" defTabSz="914088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–"/>
              <a:defRPr sz="28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2pPr>
            <a:lvl3pPr marL="1142612" indent="-228522" algn="l" defTabSz="914088" rtl="0" eaLnBrk="1" latinLnBrk="0" hangingPunct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 sz="24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3pPr>
            <a:lvl4pPr marL="1599657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4pPr>
            <a:lvl5pPr marL="2056700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5pPr>
            <a:lvl6pPr marL="2513745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789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833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878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>
                <a:solidFill>
                  <a:srgbClr val="C00000"/>
                </a:solidFill>
                <a:sym typeface="Wingdings" panose="05000000000000000000" pitchFamily="2" charset="2"/>
              </a:rPr>
              <a:t>Bedeutung des Codes</a:t>
            </a:r>
          </a:p>
        </p:txBody>
      </p:sp>
      <p:sp>
        <p:nvSpPr>
          <p:cNvPr id="19" name="Content Placeholder 6"/>
          <p:cNvSpPr txBox="1">
            <a:spLocks/>
          </p:cNvSpPr>
          <p:nvPr/>
        </p:nvSpPr>
        <p:spPr>
          <a:xfrm>
            <a:off x="5155313" y="5716249"/>
            <a:ext cx="6876224" cy="550067"/>
          </a:xfrm>
          <a:prstGeom prst="rect">
            <a:avLst/>
          </a:prstGeom>
        </p:spPr>
        <p:txBody>
          <a:bodyPr>
            <a:noAutofit/>
          </a:bodyPr>
          <a:lstStyle>
            <a:lvl1pPr marL="342783" indent="-342783" algn="l" defTabSz="914088" rtl="0" eaLnBrk="1" latinLnBrk="0" hangingPunct="1">
              <a:spcBef>
                <a:spcPts val="1400"/>
              </a:spcBef>
              <a:buFont typeface="Arial" pitchFamily="34" charset="0"/>
              <a:buChar char="•"/>
              <a:defRPr sz="3200" b="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1pPr>
            <a:lvl2pPr marL="742698" indent="-285652" algn="l" defTabSz="914088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–"/>
              <a:defRPr sz="28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2pPr>
            <a:lvl3pPr marL="1142612" indent="-228522" algn="l" defTabSz="914088" rtl="0" eaLnBrk="1" latinLnBrk="0" hangingPunct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 sz="24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3pPr>
            <a:lvl4pPr marL="1599657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4pPr>
            <a:lvl5pPr marL="2056700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5pPr>
            <a:lvl6pPr marL="2513745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789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833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878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>
                <a:solidFill>
                  <a:srgbClr val="C00000"/>
                </a:solidFill>
                <a:sym typeface="Wingdings" panose="05000000000000000000" pitchFamily="2" charset="2"/>
              </a:rPr>
              <a:t>Semantische Analyse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27" name="Rectangle 26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868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build="p"/>
      <p:bldP spid="18" grpId="0"/>
      <p:bldP spid="1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443" y="208216"/>
            <a:ext cx="11524432" cy="1063487"/>
          </a:xfrm>
        </p:spPr>
        <p:txBody>
          <a:bodyPr/>
          <a:lstStyle/>
          <a:p>
            <a:r>
              <a:rPr lang="de-DE" dirty="0" smtClean="0"/>
              <a:t>Aufbau eines Compilers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9202" y="1509957"/>
            <a:ext cx="1814527" cy="523220"/>
          </a:xfrm>
          <a:prstGeom prst="rect">
            <a:avLst/>
          </a:prstGeom>
          <a:solidFill>
            <a:srgbClr val="FFE18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Zerlegen des Quelltextes in Tokens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5" name="Straight Connector 4"/>
          <p:cNvCxnSpPr>
            <a:stCxn id="3" idx="2"/>
            <a:endCxn id="41" idx="0"/>
          </p:cNvCxnSpPr>
          <p:nvPr/>
        </p:nvCxnSpPr>
        <p:spPr>
          <a:xfrm>
            <a:off x="1286466" y="2033177"/>
            <a:ext cx="998" cy="98545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91655" y="5356497"/>
            <a:ext cx="1814527" cy="954107"/>
          </a:xfrm>
          <a:prstGeom prst="rect">
            <a:avLst/>
          </a:prstGeom>
          <a:solidFill>
            <a:srgbClr val="FFE18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Parsen der Tokens in die Syntax, die von der Grammatik vorgegeben ist (AST)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18" name="Straight Connector 17"/>
          <p:cNvCxnSpPr>
            <a:stCxn id="17" idx="0"/>
            <a:endCxn id="42" idx="2"/>
          </p:cNvCxnSpPr>
          <p:nvPr/>
        </p:nvCxnSpPr>
        <p:spPr>
          <a:xfrm flipV="1">
            <a:off x="2898919" y="4141697"/>
            <a:ext cx="2231" cy="12148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07432" y="1159494"/>
            <a:ext cx="1814527" cy="1169551"/>
          </a:xfrm>
          <a:prstGeom prst="rect">
            <a:avLst/>
          </a:prstGeom>
          <a:solidFill>
            <a:srgbClr val="FFE18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Typdeklarationen aus Code und Metadaten zu benannten Symbolen (Symboltabelle)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24" name="Straight Connector 23"/>
          <p:cNvCxnSpPr>
            <a:stCxn id="23" idx="2"/>
            <a:endCxn id="43" idx="0"/>
          </p:cNvCxnSpPr>
          <p:nvPr/>
        </p:nvCxnSpPr>
        <p:spPr>
          <a:xfrm>
            <a:off x="4514696" y="2329045"/>
            <a:ext cx="1" cy="69774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93688" y="5356496"/>
            <a:ext cx="1869110" cy="954107"/>
          </a:xfrm>
          <a:prstGeom prst="rect">
            <a:avLst/>
          </a:prstGeom>
          <a:solidFill>
            <a:srgbClr val="FFE18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Identifier in Code abstimmen/verbinden mit benannten Symbolen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29" name="Straight Connector 28"/>
          <p:cNvCxnSpPr>
            <a:stCxn id="28" idx="0"/>
            <a:endCxn id="44" idx="2"/>
          </p:cNvCxnSpPr>
          <p:nvPr/>
        </p:nvCxnSpPr>
        <p:spPr>
          <a:xfrm flipV="1">
            <a:off x="6128243" y="4141697"/>
            <a:ext cx="1" cy="121479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97443" y="2875843"/>
            <a:ext cx="11354675" cy="14039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1463" y="3018634"/>
            <a:ext cx="1452001" cy="11305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err="1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Tokenizer</a:t>
            </a:r>
            <a:r>
              <a:rPr lang="de-DE" sz="12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/</a:t>
            </a:r>
          </a:p>
          <a:p>
            <a:pPr algn="ctr"/>
            <a:r>
              <a:rPr lang="de-DE" sz="1200" dirty="0" err="1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Lexer</a:t>
            </a:r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175149" y="3026792"/>
            <a:ext cx="1452001" cy="11149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Parser</a:t>
            </a:r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788696" y="3026792"/>
            <a:ext cx="1452001" cy="11149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Symbols</a:t>
            </a:r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402243" y="3026792"/>
            <a:ext cx="1452001" cy="11149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Binder</a:t>
            </a:r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59469" y="4346591"/>
            <a:ext cx="1453995" cy="461665"/>
          </a:xfrm>
          <a:prstGeom prst="rect">
            <a:avLst/>
          </a:prstGeom>
          <a:solidFill>
            <a:srgbClr val="7FBA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Lexikalische Analyse</a:t>
            </a:r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170688" y="4355688"/>
            <a:ext cx="1456462" cy="461665"/>
          </a:xfrm>
          <a:prstGeom prst="rect">
            <a:avLst/>
          </a:prstGeom>
          <a:solidFill>
            <a:srgbClr val="7FBA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Syntaktische Analyse</a:t>
            </a:r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784373" y="4351140"/>
            <a:ext cx="3069871" cy="461665"/>
          </a:xfrm>
          <a:prstGeom prst="rect">
            <a:avLst/>
          </a:prstGeom>
          <a:solidFill>
            <a:srgbClr val="7FBA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Semantische 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Analyse</a:t>
            </a:r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235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8" grpId="0" animBg="1"/>
      <p:bldP spid="43" grpId="0" animBg="1"/>
      <p:bldP spid="44" grpId="0" animBg="1"/>
      <p:bldP spid="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77813" y="1781908"/>
            <a:ext cx="11525250" cy="493639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#SpeakRoslyn bald in der MVA!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Microsoft Virtual Academy</a:t>
            </a:r>
          </a:p>
          <a:p>
            <a:pPr marL="457046" lvl="1" indent="0">
              <a:buNone/>
            </a:pPr>
            <a:r>
              <a:rPr lang="de-DE" sz="2400" dirty="0" smtClean="0"/>
              <a:t>Kostenlose Online-Trainings für Entwickler und IT Professionals </a:t>
            </a:r>
          </a:p>
          <a:p>
            <a:pPr marL="457046" lvl="1" indent="0">
              <a:buNone/>
            </a:pPr>
            <a:r>
              <a:rPr lang="de-DE" sz="2400" dirty="0" smtClean="0"/>
              <a:t>Mehr als 2.3 Millionen registrierte Nutzer</a:t>
            </a:r>
          </a:p>
          <a:p>
            <a:pPr marL="457046" lvl="1" indent="0">
              <a:buNone/>
            </a:pPr>
            <a:r>
              <a:rPr lang="de-DE" sz="2400" dirty="0" smtClean="0"/>
              <a:t>Regelmäßig neue Trainings zu aktuellen Microsoft Produkten und Technologien</a:t>
            </a:r>
          </a:p>
          <a:p>
            <a:pPr marL="457046" lvl="1" indent="0">
              <a:buNone/>
            </a:pPr>
            <a:r>
              <a:rPr lang="de-DE" sz="2400" dirty="0" smtClean="0"/>
              <a:t>Live- und on-</a:t>
            </a:r>
            <a:r>
              <a:rPr lang="de-DE" sz="2400" dirty="0" err="1" smtClean="0"/>
              <a:t>demand</a:t>
            </a:r>
            <a:r>
              <a:rPr lang="de-DE" sz="2400" dirty="0" smtClean="0"/>
              <a:t>-Kurse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64" y="76676"/>
            <a:ext cx="937984" cy="99045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Join the MVA Community!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22" name="Rectangle 21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470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443" y="208216"/>
            <a:ext cx="11524432" cy="1063487"/>
          </a:xfrm>
        </p:spPr>
        <p:txBody>
          <a:bodyPr/>
          <a:lstStyle/>
          <a:p>
            <a:r>
              <a:rPr lang="de-DE" dirty="0" smtClean="0"/>
              <a:t>Aufbau eines Compilers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9202" y="1509957"/>
            <a:ext cx="1814527" cy="523220"/>
          </a:xfrm>
          <a:prstGeom prst="rect">
            <a:avLst/>
          </a:prstGeom>
          <a:solidFill>
            <a:srgbClr val="FFE18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Zerlegen des Quelltextes in Tokens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5" name="Straight Connector 4"/>
          <p:cNvCxnSpPr>
            <a:stCxn id="3" idx="2"/>
            <a:endCxn id="41" idx="0"/>
          </p:cNvCxnSpPr>
          <p:nvPr/>
        </p:nvCxnSpPr>
        <p:spPr>
          <a:xfrm>
            <a:off x="1286466" y="2033177"/>
            <a:ext cx="998" cy="98545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91655" y="5356497"/>
            <a:ext cx="1814527" cy="954107"/>
          </a:xfrm>
          <a:prstGeom prst="rect">
            <a:avLst/>
          </a:prstGeom>
          <a:solidFill>
            <a:srgbClr val="FFE18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Parsen der Tokens in die Syntax, die von der Grammatik vorgegeben ist (AST)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18" name="Straight Connector 17"/>
          <p:cNvCxnSpPr>
            <a:stCxn id="17" idx="0"/>
            <a:endCxn id="42" idx="2"/>
          </p:cNvCxnSpPr>
          <p:nvPr/>
        </p:nvCxnSpPr>
        <p:spPr>
          <a:xfrm flipV="1">
            <a:off x="2898919" y="4141697"/>
            <a:ext cx="2231" cy="12148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07432" y="1159494"/>
            <a:ext cx="1814527" cy="1169551"/>
          </a:xfrm>
          <a:prstGeom prst="rect">
            <a:avLst/>
          </a:prstGeom>
          <a:solidFill>
            <a:srgbClr val="FFE18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Typdeklarationen aus Code und Metadaten zu benannten Symbolen (Symboltabelle)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24" name="Straight Connector 23"/>
          <p:cNvCxnSpPr>
            <a:stCxn id="23" idx="2"/>
            <a:endCxn id="43" idx="0"/>
          </p:cNvCxnSpPr>
          <p:nvPr/>
        </p:nvCxnSpPr>
        <p:spPr>
          <a:xfrm>
            <a:off x="4514696" y="2329045"/>
            <a:ext cx="1" cy="69774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93688" y="5356496"/>
            <a:ext cx="1869110" cy="954107"/>
          </a:xfrm>
          <a:prstGeom prst="rect">
            <a:avLst/>
          </a:prstGeom>
          <a:solidFill>
            <a:srgbClr val="FFE18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Identifier in Code abstimmen/verbinden mit benannten Symbolen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29" name="Straight Connector 28"/>
          <p:cNvCxnSpPr>
            <a:stCxn id="28" idx="0"/>
            <a:endCxn id="44" idx="2"/>
          </p:cNvCxnSpPr>
          <p:nvPr/>
        </p:nvCxnSpPr>
        <p:spPr>
          <a:xfrm flipV="1">
            <a:off x="6128243" y="4141697"/>
            <a:ext cx="1" cy="121479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637326" y="1511363"/>
            <a:ext cx="2120315" cy="523220"/>
          </a:xfrm>
          <a:prstGeom prst="rect">
            <a:avLst/>
          </a:prstGeom>
          <a:solidFill>
            <a:srgbClr val="FFE18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Plattformunabhängige Optimierungen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33" name="Straight Connector 32"/>
          <p:cNvCxnSpPr>
            <a:stCxn id="32" idx="2"/>
            <a:endCxn id="48" idx="0"/>
          </p:cNvCxnSpPr>
          <p:nvPr/>
        </p:nvCxnSpPr>
        <p:spPr>
          <a:xfrm>
            <a:off x="7697484" y="2034583"/>
            <a:ext cx="0" cy="99835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9852276" y="1509957"/>
            <a:ext cx="1931948" cy="523220"/>
          </a:xfrm>
          <a:prstGeom prst="rect">
            <a:avLst/>
          </a:prstGeom>
          <a:solidFill>
            <a:srgbClr val="FFE18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Plattformabhängige Optimierungen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38" name="Straight Connector 37"/>
          <p:cNvCxnSpPr>
            <a:stCxn id="37" idx="2"/>
            <a:endCxn id="50" idx="0"/>
          </p:cNvCxnSpPr>
          <p:nvPr/>
        </p:nvCxnSpPr>
        <p:spPr>
          <a:xfrm>
            <a:off x="10818250" y="2033177"/>
            <a:ext cx="1" cy="99361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199696" y="5356496"/>
            <a:ext cx="2048044" cy="954107"/>
          </a:xfrm>
          <a:prstGeom prst="rect">
            <a:avLst/>
          </a:prstGeom>
          <a:solidFill>
            <a:srgbClr val="FFE18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All gesammelten Informationen werden in Binary/</a:t>
            </a:r>
            <a:r>
              <a:rPr lang="de-DE" sz="1400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Assembly</a:t>
            </a:r>
            <a:r>
              <a:rPr lang="de-DE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ausgegeben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46" name="Straight Connector 45"/>
          <p:cNvCxnSpPr>
            <a:stCxn id="45" idx="0"/>
            <a:endCxn id="49" idx="2"/>
          </p:cNvCxnSpPr>
          <p:nvPr/>
        </p:nvCxnSpPr>
        <p:spPr>
          <a:xfrm flipV="1">
            <a:off x="9223718" y="4141697"/>
            <a:ext cx="0" cy="121479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97443" y="2875843"/>
            <a:ext cx="11354675" cy="14039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1463" y="3018634"/>
            <a:ext cx="1452001" cy="11305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err="1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Tokenizer</a:t>
            </a:r>
            <a:r>
              <a:rPr lang="de-DE" sz="12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/</a:t>
            </a:r>
          </a:p>
          <a:p>
            <a:pPr algn="ctr"/>
            <a:r>
              <a:rPr lang="de-DE" sz="1200" dirty="0" err="1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Lexer</a:t>
            </a:r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175149" y="3026792"/>
            <a:ext cx="1452001" cy="11149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Parser</a:t>
            </a:r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788696" y="3026792"/>
            <a:ext cx="1452001" cy="11149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Symbols</a:t>
            </a:r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402243" y="3026792"/>
            <a:ext cx="1452001" cy="11149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Binder</a:t>
            </a:r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014491" y="3032935"/>
            <a:ext cx="1365986" cy="11087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CodeGen Preprocessor</a:t>
            </a:r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540725" y="3026792"/>
            <a:ext cx="1365986" cy="11149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Code Generator</a:t>
            </a:r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066958" y="3026792"/>
            <a:ext cx="1502585" cy="1119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CodeGen Postprocessor</a:t>
            </a:r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59469" y="4346591"/>
            <a:ext cx="1453995" cy="461665"/>
          </a:xfrm>
          <a:prstGeom prst="rect">
            <a:avLst/>
          </a:prstGeom>
          <a:solidFill>
            <a:srgbClr val="7FBA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Lexikalische Analyse</a:t>
            </a:r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170688" y="4355688"/>
            <a:ext cx="1456462" cy="461665"/>
          </a:xfrm>
          <a:prstGeom prst="rect">
            <a:avLst/>
          </a:prstGeom>
          <a:solidFill>
            <a:srgbClr val="7FBA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Syntaktische Analyse</a:t>
            </a:r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784373" y="4351140"/>
            <a:ext cx="3069871" cy="461665"/>
          </a:xfrm>
          <a:prstGeom prst="rect">
            <a:avLst/>
          </a:prstGeom>
          <a:solidFill>
            <a:srgbClr val="7FBA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Semantische 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Analyse</a:t>
            </a:r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011467" y="4352379"/>
            <a:ext cx="4558076" cy="461665"/>
          </a:xfrm>
          <a:prstGeom prst="rect">
            <a:avLst/>
          </a:prstGeom>
          <a:solidFill>
            <a:srgbClr val="7FBA00"/>
          </a:solidFill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Synthese-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Phase</a:t>
            </a:r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35" name="Rectangle 34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39" name="Rectangle 38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392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7" grpId="0" animBg="1"/>
      <p:bldP spid="45" grpId="0" animBg="1"/>
      <p:bldP spid="48" grpId="0" animBg="1"/>
      <p:bldP spid="49" grpId="0" animBg="1"/>
      <p:bldP spid="50" grpId="0" animBg="1"/>
      <p:bldP spid="5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/>
          <a:lstStyle/>
          <a:p>
            <a:pPr marL="914400" indent="-914400"/>
            <a:r>
              <a:rPr lang="en-US" dirty="0" smtClean="0"/>
              <a:t>03 | APIs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Robin Sedlaczek | Chief Technical Officer at Fairmas GmbH</a:t>
            </a:r>
          </a:p>
        </p:txBody>
      </p:sp>
    </p:spTree>
    <p:extLst>
      <p:ext uri="{BB962C8B-B14F-4D97-AF65-F5344CB8AC3E}">
        <p14:creationId xmlns:p14="http://schemas.microsoft.com/office/powerpoint/2010/main" val="370125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65112" y="1704749"/>
            <a:ext cx="5376618" cy="242177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4000" dirty="0" smtClean="0"/>
              <a:t>Compiler APIs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4000" dirty="0" smtClean="0"/>
              <a:t>Workspace APIs</a:t>
            </a:r>
          </a:p>
          <a:p>
            <a:pPr marL="457046" lvl="1" indent="0">
              <a:buNone/>
            </a:pPr>
            <a:endParaRPr lang="de-DE" sz="36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930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APIs – Compiler Services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62" y="4695431"/>
            <a:ext cx="9740751" cy="15255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59" y="3173801"/>
            <a:ext cx="9740754" cy="15525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60" y="1481661"/>
            <a:ext cx="9740753" cy="1707838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996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APIs – Compiler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Compiler API</a:t>
            </a:r>
          </a:p>
          <a:p>
            <a:pPr lvl="1">
              <a:buFontTx/>
              <a:buChar char="-"/>
            </a:pPr>
            <a:r>
              <a:rPr lang="de-DE" dirty="0" smtClean="0"/>
              <a:t>Sprachspezifische Objektmodelle für alle Phasen der Kompilierung</a:t>
            </a:r>
          </a:p>
          <a:p>
            <a:pPr lvl="1">
              <a:buFontTx/>
              <a:buChar char="-"/>
            </a:pPr>
            <a:r>
              <a:rPr lang="de-DE" dirty="0" smtClean="0"/>
              <a:t>Unveränderlicher Snapshot eines Compiler-Aufrufes </a:t>
            </a:r>
          </a:p>
          <a:p>
            <a:pPr lvl="1">
              <a:buFontTx/>
              <a:buChar char="-"/>
            </a:pPr>
            <a:r>
              <a:rPr lang="de-DE" dirty="0" smtClean="0"/>
              <a:t>Keine Abhängigkeiten zu Visual Studio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err="1" smtClean="0"/>
              <a:t>Diagnostics</a:t>
            </a:r>
            <a:r>
              <a:rPr lang="de-DE" dirty="0" smtClean="0"/>
              <a:t> API</a:t>
            </a:r>
          </a:p>
          <a:p>
            <a:pPr lvl="1">
              <a:buFontTx/>
              <a:buChar char="-"/>
            </a:pPr>
            <a:r>
              <a:rPr lang="de-DE" dirty="0" smtClean="0"/>
              <a:t>Erweiterbare API (</a:t>
            </a:r>
            <a:r>
              <a:rPr lang="de-DE" dirty="0" err="1" smtClean="0"/>
              <a:t>Analyzers</a:t>
            </a:r>
            <a:r>
              <a:rPr lang="de-DE" dirty="0" smtClean="0"/>
              <a:t>)</a:t>
            </a:r>
          </a:p>
          <a:p>
            <a:pPr lvl="1">
              <a:buFontTx/>
              <a:buChar char="-"/>
            </a:pPr>
            <a:r>
              <a:rPr lang="de-DE" dirty="0" smtClean="0"/>
              <a:t>Hängt sich direkt in Analysephase</a:t>
            </a:r>
          </a:p>
          <a:p>
            <a:pPr lvl="1">
              <a:buFontTx/>
              <a:buChar char="-"/>
            </a:pPr>
            <a:r>
              <a:rPr lang="de-DE" dirty="0" smtClean="0"/>
              <a:t>Fehler, Warnungen, Informationen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098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APIs - </a:t>
            </a:r>
            <a:r>
              <a:rPr lang="de-DE" dirty="0" err="1" smtClean="0"/>
              <a:t>Workspaces</a:t>
            </a:r>
            <a:endParaRPr lang="en-US" dirty="0"/>
          </a:p>
        </p:txBody>
      </p:sp>
      <p:pic>
        <p:nvPicPr>
          <p:cNvPr id="4098" name="Picture 2" descr="api lay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047" y="1564640"/>
            <a:ext cx="10145174" cy="4717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265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APIs – </a:t>
            </a:r>
            <a:r>
              <a:rPr lang="de-DE" dirty="0" err="1" smtClean="0"/>
              <a:t>Workspaces</a:t>
            </a:r>
            <a:endParaRPr lang="en-US" dirty="0"/>
          </a:p>
        </p:txBody>
      </p:sp>
      <p:pic>
        <p:nvPicPr>
          <p:cNvPr id="5122" name="Picture 2" descr="workspace rela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020" y="1341395"/>
            <a:ext cx="7761732" cy="476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380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APIs – </a:t>
            </a:r>
            <a:r>
              <a:rPr lang="de-DE" dirty="0" err="1" smtClean="0"/>
              <a:t>Workspaces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79514" y="2079888"/>
            <a:ext cx="10933356" cy="221075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Objektmodell zur Darstellung einer Solution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Einstiegspunkt für Solution-weite Analysen und Refactorings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Zugriff auf Compiler Services</a:t>
            </a:r>
          </a:p>
          <a:p>
            <a:pPr marL="457046" lvl="1" indent="0">
              <a:buNone/>
            </a:pPr>
            <a:endParaRPr lang="de-DE" dirty="0" smtClean="0"/>
          </a:p>
          <a:p>
            <a:pPr marL="457046" lvl="1" indent="0">
              <a:buNone/>
            </a:pPr>
            <a:endParaRPr lang="de-DE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234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APIs - </a:t>
            </a:r>
            <a:r>
              <a:rPr lang="de-DE" dirty="0" err="1" smtClean="0"/>
              <a:t>Namespaces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12615" y="1767227"/>
            <a:ext cx="7988790" cy="38164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Microsoft.CodeAnalysis.dll</a:t>
            </a:r>
            <a:endParaRPr lang="en-US" sz="2000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Microsoft.CodeAnalysis.Workspaces.dll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latin typeface="Segoe UI Light" panose="020B0502040204020203" pitchFamily="34" charset="0"/>
                <a:cs typeface="Segoe UI Light" panose="020B0502040204020203" pitchFamily="34" charset="0"/>
              </a:rPr>
              <a:t>Microsoft.CodeAnalysis.CSharp.dll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Microsoft.CodeAnalysis.CSharp.Workspaces.dll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latin typeface="Segoe UI Light" panose="020B0502040204020203" pitchFamily="34" charset="0"/>
                <a:cs typeface="Segoe UI Light" panose="020B0502040204020203" pitchFamily="34" charset="0"/>
              </a:rPr>
              <a:t>Microsoft.CodeAnalysis.VisualBasic.dll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latin typeface="Segoe UI Light" panose="020B0502040204020203" pitchFamily="34" charset="0"/>
                <a:cs typeface="Segoe UI Light" panose="020B0502040204020203" pitchFamily="34" charset="0"/>
              </a:rPr>
              <a:t>Microsoft.CodeAnalysis.VisualBasic.Workspaces.dll</a:t>
            </a:r>
          </a:p>
          <a:p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065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/>
          <a:lstStyle/>
          <a:p>
            <a:pPr marL="914400" indent="-914400"/>
            <a:r>
              <a:rPr lang="en-US" dirty="0" smtClean="0"/>
              <a:t>04 | Syntax- und </a:t>
            </a:r>
            <a:r>
              <a:rPr lang="en-US" dirty="0" err="1" smtClean="0"/>
              <a:t>Symbolanalyse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Robin Sedlaczek | Chief Technical Officer at Fairmas GmbH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773157" y="5778600"/>
            <a:ext cx="2719083" cy="684756"/>
            <a:chOff x="8773157" y="5778600"/>
            <a:chExt cx="2719083" cy="68475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9124284" y="5778600"/>
              <a:ext cx="141179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4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9124284" y="6155579"/>
              <a:ext cx="23679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4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2646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#SpeakRoslyn – Mach mit!</a:t>
            </a:r>
            <a:endParaRPr lang="de-DE" dirty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1207925" y="2833107"/>
            <a:ext cx="6501998" cy="141398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Kommentaren, Feedback, Kritiken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Foto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133920" y="3001404"/>
            <a:ext cx="4170113" cy="930677"/>
            <a:chOff x="4958801" y="3131298"/>
            <a:chExt cx="3250529" cy="678703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8801" y="3131298"/>
              <a:ext cx="1216013" cy="678703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5976651" y="3316484"/>
              <a:ext cx="2232679" cy="42645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3200" b="1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#SpeakRoslyn</a:t>
              </a:r>
              <a:endParaRPr lang="en-US" sz="3200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588540" y="1747017"/>
            <a:ext cx="32119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Über Tweets </a:t>
            </a:r>
            <a:r>
              <a:rPr lang="de-DE" sz="32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mit…</a:t>
            </a:r>
            <a:endParaRPr lang="en-US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7" name="Left Brace 16"/>
          <p:cNvSpPr/>
          <p:nvPr/>
        </p:nvSpPr>
        <p:spPr>
          <a:xfrm flipH="1">
            <a:off x="6822347" y="2803611"/>
            <a:ext cx="325965" cy="1107960"/>
          </a:xfrm>
          <a:prstGeom prst="leftBrace">
            <a:avLst>
              <a:gd name="adj1" fmla="val 8333"/>
              <a:gd name="adj2" fmla="val 62553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672336" y="4530204"/>
            <a:ext cx="49387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würde ich mic</a:t>
            </a:r>
            <a:r>
              <a:rPr lang="de-DE" sz="32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h sehr freuen!</a:t>
            </a:r>
            <a:endParaRPr lang="en-US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14" name="Rectangle 13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8060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Syntaxanalyse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37" y="1699205"/>
            <a:ext cx="5635111" cy="29176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86462" y="5115821"/>
            <a:ext cx="91105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tree = </a:t>
            </a:r>
            <a:r>
              <a:rPr lang="en-US" sz="20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CSharpSyntaxTree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.ParseText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sourceCode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endParaRPr lang="en-US" sz="20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node 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tree.GetRoot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 </a:t>
            </a:r>
            <a:endParaRPr lang="en-US" sz="2000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0"/>
          </p:nvPr>
        </p:nvSpPr>
        <p:spPr>
          <a:xfrm>
            <a:off x="5762846" y="1325413"/>
            <a:ext cx="6039293" cy="157983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400" dirty="0" err="1" smtClean="0"/>
              <a:t>SyntaxTree</a:t>
            </a:r>
            <a:r>
              <a:rPr lang="de-DE" sz="2400" dirty="0" smtClean="0"/>
              <a:t> ist abstrakt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err="1" smtClean="0"/>
              <a:t>Parsing</a:t>
            </a:r>
            <a:r>
              <a:rPr lang="de-DE" sz="2400" dirty="0" smtClean="0"/>
              <a:t> über sprachspezifische Ableitung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err="1" smtClean="0"/>
              <a:t>SyntaxTree</a:t>
            </a:r>
            <a:r>
              <a:rPr lang="de-DE" sz="2400" dirty="0" smtClean="0"/>
              <a:t> ist </a:t>
            </a:r>
            <a:r>
              <a:rPr lang="de-DE" sz="2400" dirty="0" err="1" smtClean="0"/>
              <a:t>immutable</a:t>
            </a:r>
            <a:endParaRPr lang="de-DE" sz="24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68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Syntaxanalyse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514" y="1067902"/>
            <a:ext cx="11425390" cy="306708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472351" y="3401444"/>
            <a:ext cx="3256269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node.ChildNodes</a:t>
            </a:r>
            <a:r>
              <a:rPr lang="en-US" sz="13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n-US" sz="13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node.ChildTokens</a:t>
            </a:r>
            <a:r>
              <a:rPr lang="en-US" sz="13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endParaRPr lang="en-US" sz="13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3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node.GetLeadingTrivia</a:t>
            </a:r>
            <a:r>
              <a:rPr lang="en-US" sz="13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n-US" sz="13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node.GetTrailingTrivia</a:t>
            </a:r>
            <a:r>
              <a:rPr lang="en-US" sz="13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endParaRPr lang="en-US" sz="13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3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node.DescendantNodes</a:t>
            </a:r>
            <a:r>
              <a:rPr lang="en-US" sz="13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n-US" sz="13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node.DescendantTokens</a:t>
            </a:r>
            <a:r>
              <a:rPr lang="en-US" sz="13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n-US" sz="13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node.DescendantTrivia</a:t>
            </a:r>
            <a:r>
              <a:rPr lang="en-US" sz="13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endParaRPr lang="de-DE" sz="13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3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token.LeadingTrivia</a:t>
            </a:r>
            <a:endParaRPr lang="en-US" sz="13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3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token.TrailingTrivia</a:t>
            </a:r>
            <a:endParaRPr lang="en-US" sz="13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de-DE" sz="13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3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trivia.GetStructure</a:t>
            </a:r>
            <a:r>
              <a:rPr lang="en-US" sz="13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n-US" sz="13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trivia.GetStructure</a:t>
            </a:r>
            <a:r>
              <a:rPr lang="en-US" sz="13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07001" y="5254482"/>
            <a:ext cx="4380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Traversierung des Syntaxbaums</a:t>
            </a:r>
            <a:endParaRPr 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Left Brace 4"/>
          <p:cNvSpPr/>
          <p:nvPr/>
        </p:nvSpPr>
        <p:spPr>
          <a:xfrm>
            <a:off x="7074369" y="3425415"/>
            <a:ext cx="287496" cy="3009137"/>
          </a:xfrm>
          <a:prstGeom prst="leftBrace">
            <a:avLst>
              <a:gd name="adj1" fmla="val 8333"/>
              <a:gd name="adj2" fmla="val 6895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878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38578" y="2377229"/>
            <a:ext cx="5142230" cy="371475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 err="1">
                <a:solidFill>
                  <a:srgbClr val="0000FF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US" sz="2000" kern="1200" dirty="0" err="1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 err="1">
                <a:solidFill>
                  <a:srgbClr val="0000FF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void</a:t>
            </a:r>
            <a:r>
              <a:rPr lang="en-US" sz="2000" kern="1200" dirty="0" err="1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kern="1200" dirty="0" err="1">
                <a:solidFill>
                  <a:srgbClr val="0000FF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  <a:r>
              <a:rPr lang="en-US" sz="2000" kern="1200" dirty="0" err="1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 dirty="0">
                <a:solidFill>
                  <a:srgbClr val="0000FF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FF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FF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2000" kern="1200" dirty="0" err="1">
                <a:solidFill>
                  <a:srgbClr val="0000FF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000" kern="1200" dirty="0" err="1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DEBUG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FF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FF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2000" kern="1200" dirty="0" err="1">
                <a:solidFill>
                  <a:srgbClr val="0000FF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 dirty="0">
                <a:solidFill>
                  <a:srgbClr val="0000FF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(so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what)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</a:t>
            </a:r>
            <a:r>
              <a:rPr lang="en-US" sz="2000" kern="120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DontDo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Syntax Node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>
          <a:xfrm>
            <a:off x="379514" y="1290013"/>
            <a:ext cx="10533543" cy="7166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SyntaxNode</a:t>
            </a:r>
            <a:r>
              <a:rPr lang="de-DE" sz="2800" dirty="0"/>
              <a:t> (</a:t>
            </a:r>
            <a:r>
              <a:rPr lang="de-DE" sz="2800" dirty="0" err="1"/>
              <a:t>Declarations</a:t>
            </a:r>
            <a:r>
              <a:rPr lang="de-DE" sz="2800" dirty="0"/>
              <a:t>, Statements, </a:t>
            </a:r>
            <a:r>
              <a:rPr lang="de-DE" sz="2800" dirty="0" err="1"/>
              <a:t>Clauses</a:t>
            </a:r>
            <a:r>
              <a:rPr lang="de-DE" sz="2800" dirty="0"/>
              <a:t>, </a:t>
            </a:r>
            <a:r>
              <a:rPr lang="de-DE" sz="2800" dirty="0" err="1"/>
              <a:t>Expressions</a:t>
            </a:r>
            <a:r>
              <a:rPr lang="de-DE" sz="2800" dirty="0"/>
              <a:t>)</a:t>
            </a:r>
            <a:endParaRPr lang="de-DE" sz="2400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137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38578" y="2377229"/>
            <a:ext cx="5142230" cy="371475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kern="1200" dirty="0" smtClean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ublic 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void 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Do(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string 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what)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 dirty="0">
                <a:solidFill>
                  <a:srgbClr val="0000FF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FF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FF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2000" kern="1200" dirty="0" err="1">
                <a:solidFill>
                  <a:srgbClr val="0000FF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000" kern="1200" dirty="0" err="1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DEBUG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FF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FF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2000" kern="1200" dirty="0" err="1">
                <a:solidFill>
                  <a:srgbClr val="0000FF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 dirty="0">
                <a:solidFill>
                  <a:srgbClr val="0000FF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(so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what)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</a:t>
            </a:r>
            <a:r>
              <a:rPr lang="en-US" sz="2000" kern="120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DontDo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Syntax Node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>
          <a:xfrm>
            <a:off x="379514" y="1290013"/>
            <a:ext cx="10533543" cy="7166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SyntaxNode</a:t>
            </a:r>
            <a:r>
              <a:rPr lang="de-DE" sz="2800" dirty="0"/>
              <a:t> (</a:t>
            </a:r>
            <a:r>
              <a:rPr lang="de-DE" sz="2800" dirty="0" err="1"/>
              <a:t>Declarations</a:t>
            </a:r>
            <a:r>
              <a:rPr lang="de-DE" sz="2800" dirty="0"/>
              <a:t>, Statements, </a:t>
            </a:r>
            <a:r>
              <a:rPr lang="de-DE" sz="2800" dirty="0" err="1"/>
              <a:t>Clauses</a:t>
            </a:r>
            <a:r>
              <a:rPr lang="de-DE" sz="2800" dirty="0"/>
              <a:t>, </a:t>
            </a:r>
            <a:r>
              <a:rPr lang="de-DE" sz="2800" dirty="0" err="1"/>
              <a:t>Expressions</a:t>
            </a:r>
            <a:r>
              <a:rPr lang="de-DE" sz="2800" dirty="0"/>
              <a:t>)</a:t>
            </a:r>
            <a:endParaRPr lang="de-DE" sz="24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287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38578" y="2377229"/>
            <a:ext cx="5142230" cy="371475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kern="1200" dirty="0" smtClean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ublic 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void 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Do(</a:t>
            </a:r>
            <a:r>
              <a:rPr lang="en-US" sz="2000" kern="1200" dirty="0">
                <a:solidFill>
                  <a:srgbClr val="0000FF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string 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2000" kern="1200" dirty="0" err="1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000" kern="1200" dirty="0" err="1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DEBUG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2000" kern="1200" dirty="0" err="1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(so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what)</a:t>
            </a:r>
            <a:r>
              <a:rPr lang="en-US" sz="2000" kern="1200" dirty="0" smtClean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</a:t>
            </a:r>
            <a:r>
              <a:rPr lang="en-US" sz="2000" kern="12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DontDo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Syntax Node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>
          <a:xfrm>
            <a:off x="379514" y="1290013"/>
            <a:ext cx="10533543" cy="7166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SyntaxNode</a:t>
            </a:r>
            <a:r>
              <a:rPr lang="de-DE" sz="2800" dirty="0"/>
              <a:t> (</a:t>
            </a:r>
            <a:r>
              <a:rPr lang="de-DE" sz="2800" dirty="0" err="1"/>
              <a:t>Declarations</a:t>
            </a:r>
            <a:r>
              <a:rPr lang="de-DE" sz="2800" dirty="0"/>
              <a:t>, Statements, </a:t>
            </a:r>
            <a:r>
              <a:rPr lang="de-DE" sz="2800" dirty="0" err="1"/>
              <a:t>Clauses</a:t>
            </a:r>
            <a:r>
              <a:rPr lang="de-DE" sz="2800" dirty="0"/>
              <a:t>, </a:t>
            </a:r>
            <a:r>
              <a:rPr lang="de-DE" sz="2800" dirty="0" err="1"/>
              <a:t>Expressions</a:t>
            </a:r>
            <a:r>
              <a:rPr lang="de-DE" sz="2800" dirty="0"/>
              <a:t>)</a:t>
            </a:r>
            <a:endParaRPr lang="de-DE" sz="24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04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38578" y="2377229"/>
            <a:ext cx="5142230" cy="371475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kern="1200" dirty="0" smtClean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ublic 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void 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Do(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string 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what)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 dirty="0">
                <a:solidFill>
                  <a:srgbClr val="0000FF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FF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2000" kern="1200" dirty="0" err="1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000" kern="1200" dirty="0" err="1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DEBUG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2000" kern="1200" dirty="0" err="1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(so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what)</a:t>
            </a:r>
            <a:r>
              <a:rPr lang="en-US" sz="2000" kern="1200" dirty="0" smtClean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</a:t>
            </a:r>
            <a:r>
              <a:rPr lang="en-US" sz="2000" kern="12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DontDo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Syntax Node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>
          <a:xfrm>
            <a:off x="379514" y="1290013"/>
            <a:ext cx="10533543" cy="7166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SyntaxNode</a:t>
            </a:r>
            <a:r>
              <a:rPr lang="de-DE" sz="2800" dirty="0"/>
              <a:t> (</a:t>
            </a:r>
            <a:r>
              <a:rPr lang="de-DE" sz="2800" dirty="0" err="1"/>
              <a:t>Declarations</a:t>
            </a:r>
            <a:r>
              <a:rPr lang="de-DE" sz="2800" dirty="0"/>
              <a:t>, Statements, </a:t>
            </a:r>
            <a:r>
              <a:rPr lang="de-DE" sz="2800" dirty="0" err="1"/>
              <a:t>Clauses</a:t>
            </a:r>
            <a:r>
              <a:rPr lang="de-DE" sz="2800" dirty="0"/>
              <a:t>, </a:t>
            </a:r>
            <a:r>
              <a:rPr lang="de-DE" sz="2800" dirty="0" err="1"/>
              <a:t>Expressions</a:t>
            </a:r>
            <a:r>
              <a:rPr lang="de-DE" sz="2800" dirty="0"/>
              <a:t>)</a:t>
            </a:r>
            <a:endParaRPr lang="de-DE" sz="2400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63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38578" y="2377229"/>
            <a:ext cx="5142230" cy="371475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kern="1200" dirty="0" smtClean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ublic 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void 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Do(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string 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what)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2000" kern="1200" dirty="0" err="1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000" kern="1200" dirty="0" err="1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DEBUG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2000" kern="1200" dirty="0" err="1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 dirty="0">
                <a:solidFill>
                  <a:srgbClr val="0000FF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(so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what)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</a:t>
            </a:r>
            <a:r>
              <a:rPr lang="en-US" sz="2000" kern="120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DontDo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Syntax Node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>
          <a:xfrm>
            <a:off x="379514" y="1290013"/>
            <a:ext cx="10533543" cy="7166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SyntaxNode</a:t>
            </a:r>
            <a:r>
              <a:rPr lang="de-DE" sz="2800" dirty="0"/>
              <a:t> (</a:t>
            </a:r>
            <a:r>
              <a:rPr lang="de-DE" sz="2800" dirty="0" err="1"/>
              <a:t>Declarations</a:t>
            </a:r>
            <a:r>
              <a:rPr lang="de-DE" sz="2800" dirty="0"/>
              <a:t>, Statements, </a:t>
            </a:r>
            <a:r>
              <a:rPr lang="de-DE" sz="2800" dirty="0" err="1"/>
              <a:t>Clauses</a:t>
            </a:r>
            <a:r>
              <a:rPr lang="de-DE" sz="2800" dirty="0"/>
              <a:t>, </a:t>
            </a:r>
            <a:r>
              <a:rPr lang="de-DE" sz="2800" dirty="0" err="1"/>
              <a:t>Expressions</a:t>
            </a:r>
            <a:r>
              <a:rPr lang="de-DE" sz="2800" dirty="0"/>
              <a:t>)</a:t>
            </a:r>
            <a:endParaRPr lang="de-DE" sz="24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7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Syntax Node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>
          <a:xfrm>
            <a:off x="379514" y="1290013"/>
            <a:ext cx="10533543" cy="7166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SyntaxNode</a:t>
            </a:r>
            <a:r>
              <a:rPr lang="de-DE" sz="2800" dirty="0"/>
              <a:t> (</a:t>
            </a:r>
            <a:r>
              <a:rPr lang="de-DE" sz="2800" dirty="0" err="1"/>
              <a:t>Declarations</a:t>
            </a:r>
            <a:r>
              <a:rPr lang="de-DE" sz="2800" dirty="0"/>
              <a:t>, Statements, </a:t>
            </a:r>
            <a:r>
              <a:rPr lang="de-DE" sz="2800" dirty="0" err="1"/>
              <a:t>Clauses</a:t>
            </a:r>
            <a:r>
              <a:rPr lang="de-DE" sz="2800" dirty="0"/>
              <a:t>, </a:t>
            </a:r>
            <a:r>
              <a:rPr lang="de-DE" sz="2800" dirty="0" err="1"/>
              <a:t>Expressions</a:t>
            </a:r>
            <a:r>
              <a:rPr lang="de-DE" sz="2800" dirty="0"/>
              <a:t>)</a:t>
            </a:r>
            <a:endParaRPr lang="de-DE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1638578" y="2377229"/>
            <a:ext cx="5142230" cy="371475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kern="1200" dirty="0" smtClean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ublic 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void 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Do(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string 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what)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2000" kern="1200" dirty="0" err="1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000" kern="1200" dirty="0" err="1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DEBUG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2000" kern="1200" dirty="0" err="1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(so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what)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</a:t>
            </a:r>
            <a:r>
              <a:rPr lang="en-US" sz="2000" kern="120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DontDo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446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38714" y="2377825"/>
            <a:ext cx="5142230" cy="371475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FF"/>
                </a:solidFill>
                <a:effectLst/>
                <a:highlight>
                  <a:srgbClr val="00FFFF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void 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Do(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string 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what)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2000" kern="1200" dirty="0" err="1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000" kern="1200" dirty="0" err="1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DEBUG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2000" kern="1200" dirty="0" err="1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(so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what)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</a:t>
            </a:r>
            <a:r>
              <a:rPr lang="en-US" sz="2000" kern="12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DontDo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Syntax Token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>
          <a:xfrm>
            <a:off x="379514" y="1290013"/>
            <a:ext cx="10533543" cy="7166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SyntaxToken</a:t>
            </a:r>
            <a:r>
              <a:rPr lang="de-DE" sz="2800" dirty="0"/>
              <a:t> (Keyword, Identifier, Operator, </a:t>
            </a:r>
            <a:r>
              <a:rPr lang="de-DE" sz="2800" dirty="0" err="1"/>
              <a:t>Punctuation</a:t>
            </a:r>
            <a:r>
              <a:rPr lang="de-DE" sz="2800" dirty="0"/>
              <a:t>)</a:t>
            </a:r>
            <a:endParaRPr lang="de-DE" sz="2800" dirty="0" smtClean="0"/>
          </a:p>
          <a:p>
            <a:pPr marL="457046" lvl="1" indent="0">
              <a:buNone/>
            </a:pPr>
            <a:endParaRPr lang="de-DE" sz="2400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969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38714" y="2377825"/>
            <a:ext cx="5142230" cy="371475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</a:t>
            </a:r>
            <a:r>
              <a:rPr lang="en-US" sz="2000" kern="1200">
                <a:solidFill>
                  <a:srgbClr val="0000FF"/>
                </a:solidFill>
                <a:effectLst/>
                <a:highlight>
                  <a:srgbClr val="00FFFF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void</a:t>
            </a:r>
            <a:r>
              <a:rPr lang="en-US" sz="2000" kern="120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Do(</a:t>
            </a:r>
            <a:r>
              <a:rPr lang="en-US" sz="2000" kern="120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string 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what)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#if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DEBUG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#endif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(so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what)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DontDo();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Syntax Token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>
          <a:xfrm>
            <a:off x="379514" y="1290013"/>
            <a:ext cx="10533543" cy="7166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SyntaxToken</a:t>
            </a:r>
            <a:r>
              <a:rPr lang="de-DE" sz="2800" dirty="0"/>
              <a:t> (Keyword, Identifier, Operator, </a:t>
            </a:r>
            <a:r>
              <a:rPr lang="de-DE" sz="2800" dirty="0" err="1"/>
              <a:t>Punctuation</a:t>
            </a:r>
            <a:r>
              <a:rPr lang="de-DE" sz="2800" dirty="0"/>
              <a:t>)</a:t>
            </a:r>
            <a:endParaRPr lang="de-DE" sz="2800" dirty="0" smtClean="0"/>
          </a:p>
          <a:p>
            <a:pPr marL="457046" lvl="1" indent="0">
              <a:buNone/>
            </a:pPr>
            <a:endParaRPr lang="de-DE" sz="24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636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/>
          <a:lstStyle/>
          <a:p>
            <a:pPr marL="914400" indent="-914400"/>
            <a:r>
              <a:rPr lang="en-US" dirty="0" smtClean="0"/>
              <a:t>01 | </a:t>
            </a:r>
            <a:r>
              <a:rPr lang="en-US" dirty="0" err="1" smtClean="0"/>
              <a:t>Überblick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Robin Sedlaczek | Chief Technical Officer at Fairmas GmbH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773157" y="5778600"/>
            <a:ext cx="2719083" cy="684756"/>
            <a:chOff x="8773157" y="5778600"/>
            <a:chExt cx="2719083" cy="68475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9124284" y="5778600"/>
              <a:ext cx="141179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4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9124284" y="6155579"/>
              <a:ext cx="23679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4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769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38714" y="2377825"/>
            <a:ext cx="5142230" cy="371475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void </a:t>
            </a:r>
            <a:r>
              <a:rPr lang="en-US" sz="2000" kern="120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kern="120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string 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what)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#if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DEBUG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#endif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(so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what)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DontDo();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Syntax Token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>
          <a:xfrm>
            <a:off x="379514" y="1290013"/>
            <a:ext cx="10533543" cy="7166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SyntaxToken</a:t>
            </a:r>
            <a:r>
              <a:rPr lang="de-DE" sz="2800" dirty="0"/>
              <a:t> (Keyword, Identifier, Operator, </a:t>
            </a:r>
            <a:r>
              <a:rPr lang="de-DE" sz="2800" dirty="0" err="1"/>
              <a:t>Punctuation</a:t>
            </a:r>
            <a:r>
              <a:rPr lang="de-DE" sz="2800" dirty="0"/>
              <a:t>)</a:t>
            </a:r>
            <a:endParaRPr lang="de-DE" sz="2800" dirty="0" smtClean="0"/>
          </a:p>
          <a:p>
            <a:pPr marL="457046" lvl="1" indent="0">
              <a:buNone/>
            </a:pPr>
            <a:endParaRPr lang="de-DE" sz="2400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257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38714" y="2377825"/>
            <a:ext cx="5142230" cy="371475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void 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string 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what)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2000" kern="1200" dirty="0" err="1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000" kern="1200" dirty="0" err="1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DEBUG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2000" kern="1200" dirty="0" err="1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(so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what)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</a:t>
            </a:r>
            <a:r>
              <a:rPr lang="en-US" sz="2000" kern="12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DontDo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Syntax Token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>
          <a:xfrm>
            <a:off x="379514" y="1290013"/>
            <a:ext cx="10533543" cy="7166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SyntaxToken</a:t>
            </a:r>
            <a:r>
              <a:rPr lang="de-DE" sz="2800" dirty="0"/>
              <a:t> (Keyword, Identifier, Operator, </a:t>
            </a:r>
            <a:r>
              <a:rPr lang="de-DE" sz="2800" dirty="0" err="1"/>
              <a:t>Punctuation</a:t>
            </a:r>
            <a:r>
              <a:rPr lang="de-DE" sz="2800" dirty="0"/>
              <a:t>)</a:t>
            </a:r>
            <a:endParaRPr lang="de-DE" sz="2800" dirty="0" smtClean="0"/>
          </a:p>
          <a:p>
            <a:pPr marL="457046" lvl="1" indent="0">
              <a:buNone/>
            </a:pPr>
            <a:endParaRPr lang="de-DE" sz="24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87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38714" y="2377825"/>
            <a:ext cx="5142230" cy="371475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void 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Do(</a:t>
            </a:r>
            <a:r>
              <a:rPr lang="en-US" sz="2000" kern="1200">
                <a:solidFill>
                  <a:srgbClr val="0000FF"/>
                </a:solidFill>
                <a:effectLst/>
                <a:highlight>
                  <a:srgbClr val="00FFFF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  <a:r>
              <a:rPr lang="en-US" sz="2000" kern="120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what)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#if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DEBUG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#endif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(so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what)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</a:t>
            </a: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DontDo();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sz="2000" kern="120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Syntax Token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>
          <a:xfrm>
            <a:off x="379514" y="1290013"/>
            <a:ext cx="10533543" cy="7166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SyntaxToken</a:t>
            </a:r>
            <a:r>
              <a:rPr lang="de-DE" sz="2800" dirty="0"/>
              <a:t> (Keyword, Identifier, Operator, </a:t>
            </a:r>
            <a:r>
              <a:rPr lang="de-DE" sz="2800" dirty="0" err="1"/>
              <a:t>Punctuation</a:t>
            </a:r>
            <a:r>
              <a:rPr lang="de-DE" sz="2800" dirty="0"/>
              <a:t>)</a:t>
            </a:r>
            <a:endParaRPr lang="de-DE" sz="2800" dirty="0" smtClean="0"/>
          </a:p>
          <a:p>
            <a:pPr marL="457046" lvl="1" indent="0">
              <a:buNone/>
            </a:pPr>
            <a:endParaRPr lang="de-DE" sz="2400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170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Syntax Token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>
          <a:xfrm>
            <a:off x="379514" y="1290013"/>
            <a:ext cx="10533543" cy="7166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SyntaxToken</a:t>
            </a:r>
            <a:r>
              <a:rPr lang="de-DE" sz="2800" dirty="0"/>
              <a:t> (Keyword, Identifier, Operator, </a:t>
            </a:r>
            <a:r>
              <a:rPr lang="de-DE" sz="2800" dirty="0" err="1"/>
              <a:t>Punctuation</a:t>
            </a:r>
            <a:r>
              <a:rPr lang="de-DE" sz="2800" dirty="0"/>
              <a:t>)</a:t>
            </a:r>
            <a:endParaRPr lang="de-DE" sz="2800" dirty="0" smtClean="0"/>
          </a:p>
          <a:p>
            <a:pPr marL="457046" lvl="1" indent="0">
              <a:buNone/>
            </a:pPr>
            <a:endParaRPr lang="de-DE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1638714" y="2377825"/>
            <a:ext cx="5142230" cy="371475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void 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Do(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string 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2000" kern="1200" dirty="0" err="1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000" kern="1200" dirty="0" err="1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DEBUG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2000" kern="1200" dirty="0" err="1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(so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what)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</a:t>
            </a:r>
            <a:r>
              <a:rPr lang="en-US" sz="2000" kern="12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DontDo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127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Syntax Token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>
          <a:xfrm>
            <a:off x="379514" y="1290013"/>
            <a:ext cx="10533543" cy="7166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SyntaxToken</a:t>
            </a:r>
            <a:r>
              <a:rPr lang="de-DE" sz="2800" dirty="0"/>
              <a:t> (Keyword, Identifier, Operator, </a:t>
            </a:r>
            <a:r>
              <a:rPr lang="de-DE" sz="2800" dirty="0" err="1"/>
              <a:t>Punctuation</a:t>
            </a:r>
            <a:r>
              <a:rPr lang="de-DE" sz="2800" dirty="0"/>
              <a:t>)</a:t>
            </a:r>
            <a:endParaRPr lang="de-DE" sz="2800" dirty="0" smtClean="0"/>
          </a:p>
          <a:p>
            <a:pPr marL="457046" lvl="1" indent="0">
              <a:buNone/>
            </a:pPr>
            <a:endParaRPr lang="de-DE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1638714" y="2377825"/>
            <a:ext cx="5142230" cy="371475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void 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Do(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string 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2000" kern="1200" dirty="0" err="1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000" kern="1200" dirty="0" err="1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DEBUG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2000" kern="1200" dirty="0" err="1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 dirty="0"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(so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what)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</a:t>
            </a:r>
            <a:r>
              <a:rPr lang="en-US" sz="2000" kern="12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DontDo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sz="2000" kern="1200" dirty="0">
                <a:solidFill>
                  <a:srgbClr val="FFFF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309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38714" y="2377229"/>
            <a:ext cx="5142230" cy="371475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 err="1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US" sz="2000" kern="1200" dirty="0" err="1">
                <a:solidFill>
                  <a:srgbClr val="00FF00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 err="1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void</a:t>
            </a:r>
            <a:r>
              <a:rPr lang="en-US" sz="2000" kern="1200" dirty="0" err="1">
                <a:solidFill>
                  <a:srgbClr val="66FF66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kern="1200" dirty="0" err="1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  <a:r>
              <a:rPr lang="en-US" sz="2000" kern="1200" dirty="0" err="1">
                <a:solidFill>
                  <a:srgbClr val="66FF66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kern="1200" dirty="0">
                <a:solidFill>
                  <a:srgbClr val="66FF66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000" kern="1200" dirty="0">
                <a:solidFill>
                  <a:srgbClr val="66FF66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66FF66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2000" kern="1200" dirty="0">
                <a:solidFill>
                  <a:srgbClr val="66FF66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000" kern="1200" dirty="0">
                <a:solidFill>
                  <a:srgbClr val="66FF66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kern="1200" dirty="0">
                <a:solidFill>
                  <a:srgbClr val="66FF66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kern="1200" dirty="0">
                <a:solidFill>
                  <a:srgbClr val="66FF66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66FF66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FF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2000" kern="1200" dirty="0" err="1">
                <a:solidFill>
                  <a:srgbClr val="0000FF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000" kern="1200" dirty="0" err="1">
                <a:solidFill>
                  <a:srgbClr val="66FF66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DEBUG</a:t>
            </a:r>
            <a:r>
              <a:rPr lang="en-US" sz="2000" kern="1200" dirty="0">
                <a:solidFill>
                  <a:srgbClr val="66FF66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66FF66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000" kern="1200" dirty="0">
                <a:solidFill>
                  <a:srgbClr val="66FF66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kern="1200" dirty="0">
                <a:solidFill>
                  <a:srgbClr val="66FF66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kern="1200" dirty="0">
                <a:solidFill>
                  <a:srgbClr val="66FF66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FF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2000" kern="1200" dirty="0" err="1">
                <a:solidFill>
                  <a:srgbClr val="0000FF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  <a:r>
              <a:rPr lang="en-US" sz="2000" kern="1200" dirty="0">
                <a:solidFill>
                  <a:srgbClr val="66FF66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66FF66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66FF66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en-US" sz="2000" kern="120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000" kern="1200" dirty="0">
                <a:solidFill>
                  <a:srgbClr val="66FF66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(so</a:t>
            </a:r>
            <a:r>
              <a:rPr lang="en-US" sz="2000" kern="1200" dirty="0">
                <a:solidFill>
                  <a:srgbClr val="66FF66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en-US" sz="2000" kern="1200" dirty="0">
                <a:solidFill>
                  <a:srgbClr val="66FF66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what)</a:t>
            </a:r>
            <a:r>
              <a:rPr lang="en-US" sz="2000" kern="1200" dirty="0">
                <a:solidFill>
                  <a:srgbClr val="66FF66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66FF66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</a:t>
            </a:r>
            <a:r>
              <a:rPr lang="en-US" sz="2000" kern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DontDo</a:t>
            </a: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r>
              <a:rPr lang="en-US" sz="2000" kern="1200" dirty="0">
                <a:solidFill>
                  <a:srgbClr val="66FF66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sz="2000" kern="1200" dirty="0">
                <a:solidFill>
                  <a:srgbClr val="66FF66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Syntax Trivia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>
          <a:xfrm>
            <a:off x="379514" y="1290013"/>
            <a:ext cx="10533543" cy="7166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SyntaxTrivia</a:t>
            </a:r>
            <a:r>
              <a:rPr lang="de-DE" sz="2800" dirty="0" smtClean="0"/>
              <a:t> (Leerzeichen, Kommentare, </a:t>
            </a:r>
            <a:r>
              <a:rPr lang="de-DE" sz="2800" dirty="0" err="1" smtClean="0"/>
              <a:t>Pre-processor</a:t>
            </a:r>
            <a:r>
              <a:rPr lang="de-DE" sz="2800" dirty="0" smtClean="0"/>
              <a:t> Direktiven)</a:t>
            </a:r>
          </a:p>
          <a:p>
            <a:pPr marL="457046" lvl="1" indent="0">
              <a:buNone/>
            </a:pPr>
            <a:endParaRPr lang="de-DE" sz="24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78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Syntax Kinds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79514" y="1152478"/>
            <a:ext cx="10839092" cy="20135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Kind()-Erweiterungsmethode identifiziert exaktes Syntaxelement für </a:t>
            </a:r>
            <a:r>
              <a:rPr lang="de-DE" sz="2800" dirty="0"/>
              <a:t>Node, Token und </a:t>
            </a:r>
            <a:r>
              <a:rPr lang="de-DE" sz="2800" dirty="0" smtClean="0"/>
              <a:t>Trivia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000" dirty="0" smtClean="0"/>
              <a:t>Enum:</a:t>
            </a:r>
            <a:r>
              <a:rPr lang="de-DE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Microsoft.CodeAnalysis.CSharp.</a:t>
            </a:r>
            <a:r>
              <a:rPr lang="de-D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SyntaxKind </a:t>
            </a:r>
            <a:r>
              <a:rPr lang="de-DE" sz="2000" dirty="0" smtClean="0"/>
              <a:t>(463 Werte)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000" dirty="0" smtClean="0"/>
              <a:t>Enum:</a:t>
            </a:r>
            <a:r>
              <a:rPr lang="de-DE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Microsoft.CodeAnalysis.VisualBasic.</a:t>
            </a:r>
            <a:r>
              <a:rPr lang="de-D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SyntaxKind </a:t>
            </a:r>
            <a:r>
              <a:rPr lang="de-DE" sz="2000" dirty="0" smtClean="0"/>
              <a:t>(642 Werte)</a:t>
            </a:r>
          </a:p>
        </p:txBody>
      </p:sp>
      <p:sp>
        <p:nvSpPr>
          <p:cNvPr id="4" name="Rectangle 3"/>
          <p:cNvSpPr/>
          <p:nvPr/>
        </p:nvSpPr>
        <p:spPr>
          <a:xfrm>
            <a:off x="2331730" y="3270042"/>
            <a:ext cx="346733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enum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SyntaxKind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: 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ushort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        None,</a:t>
            </a:r>
            <a:b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        List,</a:t>
            </a:r>
            <a:b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        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TildeToken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= </a:t>
            </a:r>
            <a:r>
              <a:rPr lang="en-US" sz="1400" dirty="0">
                <a:solidFill>
                  <a:srgbClr val="00008B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8193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b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        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ExclamationToken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b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        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DollarToken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b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        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PercentToken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b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        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CaretToken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b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        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AmpersandToken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b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        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AsteriskToken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b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        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OpenParenToken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b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        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CloseParenToken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        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r>
              <a:rPr lang="de-DE" sz="1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141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Syntax Types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79514" y="1245702"/>
            <a:ext cx="9226602" cy="1625317"/>
          </a:xfrm>
          <a:prstGeom prst="rect">
            <a:avLst/>
          </a:prstGeom>
        </p:spPr>
        <p:txBody>
          <a:bodyPr/>
          <a:lstStyle>
            <a:lvl1pPr marL="342783" indent="-342783" algn="l" defTabSz="914088" rtl="0" eaLnBrk="1" latinLnBrk="0" hangingPunct="1">
              <a:spcBef>
                <a:spcPts val="1400"/>
              </a:spcBef>
              <a:buFont typeface="Arial" pitchFamily="34" charset="0"/>
              <a:buChar char="•"/>
              <a:defRPr sz="3200" b="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1pPr>
            <a:lvl2pPr marL="742698" indent="-285652" algn="l" defTabSz="914088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–"/>
              <a:defRPr sz="28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2pPr>
            <a:lvl3pPr marL="1142612" indent="-228522" algn="l" defTabSz="914088" rtl="0" eaLnBrk="1" latinLnBrk="0" hangingPunct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 sz="24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3pPr>
            <a:lvl4pPr marL="1599657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4pPr>
            <a:lvl5pPr marL="2056700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5pPr>
            <a:lvl6pPr marL="2513745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789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833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878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Syntaxtypen für alle Syntaxelemente (sprachspezifisch)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000" dirty="0" smtClean="0"/>
              <a:t>Namespace:</a:t>
            </a:r>
            <a:r>
              <a:rPr lang="de-DE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Microsoft.CodeAnalysis.CSharp.Syntax </a:t>
            </a:r>
            <a:r>
              <a:rPr lang="de-DE" sz="2000" dirty="0" smtClean="0"/>
              <a:t>(214 Klassen)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000" dirty="0" smtClean="0"/>
              <a:t>Namespace:</a:t>
            </a:r>
            <a:r>
              <a:rPr lang="de-DE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Microsoft.CodeAnalysis.VisualBasic.Syntax </a:t>
            </a:r>
            <a:r>
              <a:rPr lang="de-DE" sz="2000" dirty="0" smtClean="0"/>
              <a:t>(275 Klassen)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443640" y="2782531"/>
            <a:ext cx="4386731" cy="3779844"/>
            <a:chOff x="3705217" y="2984750"/>
            <a:chExt cx="4386731" cy="3779844"/>
          </a:xfrm>
        </p:grpSpPr>
        <p:grpSp>
          <p:nvGrpSpPr>
            <p:cNvPr id="16" name="Group 15"/>
            <p:cNvGrpSpPr/>
            <p:nvPr/>
          </p:nvGrpSpPr>
          <p:grpSpPr>
            <a:xfrm>
              <a:off x="4010795" y="3288370"/>
              <a:ext cx="4081153" cy="3476224"/>
              <a:chOff x="3686330" y="2924577"/>
              <a:chExt cx="4081153" cy="3476224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3957504" y="3074425"/>
                <a:ext cx="3809979" cy="3326376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kern="1200" dirty="0" err="1">
                    <a:solidFill>
                      <a:srgbClr val="0000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public</a:t>
                </a:r>
                <a:r>
                  <a:rPr lang="en-US" kern="1200" dirty="0" err="1">
                    <a:solidFill>
                      <a:srgbClr val="FFFF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kern="1200" dirty="0" err="1">
                    <a:solidFill>
                      <a:srgbClr val="0000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void</a:t>
                </a:r>
                <a:r>
                  <a:rPr lang="en-US" kern="1200" dirty="0" err="1">
                    <a:solidFill>
                      <a:srgbClr val="FFFF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kern="1200" dirty="0" err="1">
                    <a:solidFill>
                      <a:srgbClr val="000000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Do</a:t>
                </a:r>
                <a:r>
                  <a:rPr lang="en-US" kern="1200" dirty="0">
                    <a:solidFill>
                      <a:srgbClr val="000000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kern="1200" dirty="0" err="1">
                    <a:solidFill>
                      <a:srgbClr val="0000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string</a:t>
                </a:r>
                <a:r>
                  <a:rPr lang="en-US" kern="1200" dirty="0" err="1">
                    <a:solidFill>
                      <a:srgbClr val="FFFF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kern="1200" dirty="0" err="1">
                    <a:solidFill>
                      <a:srgbClr val="000000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what</a:t>
                </a:r>
                <a:r>
                  <a:rPr lang="en-US" kern="1200" dirty="0">
                    <a:solidFill>
                      <a:srgbClr val="000000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kern="1200" dirty="0">
                    <a:solidFill>
                      <a:srgbClr val="FFFF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kern="1200" dirty="0">
                    <a:solidFill>
                      <a:srgbClr val="000000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{</a:t>
                </a:r>
                <a:r>
                  <a:rPr lang="en-US" kern="1200" dirty="0">
                    <a:solidFill>
                      <a:srgbClr val="FFFF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kern="1200" dirty="0">
                    <a:solidFill>
                      <a:srgbClr val="FFFF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....</a:t>
                </a:r>
                <a:r>
                  <a:rPr lang="en-US" kern="1200" dirty="0">
                    <a:solidFill>
                      <a:srgbClr val="0000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var</a:t>
                </a:r>
                <a:r>
                  <a:rPr lang="en-US" kern="1200" dirty="0">
                    <a:solidFill>
                      <a:srgbClr val="FFFF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kern="1200" dirty="0">
                    <a:solidFill>
                      <a:srgbClr val="000000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</a:t>
                </a:r>
                <a:r>
                  <a:rPr lang="en-US" kern="1200" dirty="0">
                    <a:solidFill>
                      <a:srgbClr val="FFFF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kern="1200" dirty="0">
                    <a:solidFill>
                      <a:srgbClr val="000000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kern="1200" dirty="0">
                    <a:solidFill>
                      <a:srgbClr val="FFFF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kern="1200" dirty="0">
                    <a:solidFill>
                      <a:srgbClr val="0000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true</a:t>
                </a:r>
                <a:r>
                  <a:rPr lang="en-US" kern="1200" dirty="0">
                    <a:solidFill>
                      <a:srgbClr val="000000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r>
                  <a:rPr lang="en-US" kern="1200" dirty="0">
                    <a:solidFill>
                      <a:srgbClr val="FFFF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kern="1200" dirty="0">
                    <a:solidFill>
                      <a:srgbClr val="FFFF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kern="1200" dirty="0">
                    <a:solidFill>
                      <a:srgbClr val="0000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#</a:t>
                </a:r>
                <a:r>
                  <a:rPr lang="en-US" kern="1200" dirty="0" err="1">
                    <a:solidFill>
                      <a:srgbClr val="0000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</a:t>
                </a:r>
                <a:r>
                  <a:rPr lang="en-US" kern="1200" dirty="0" err="1">
                    <a:solidFill>
                      <a:srgbClr val="FFFF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kern="1200" dirty="0" err="1">
                    <a:solidFill>
                      <a:srgbClr val="000000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DEBUG</a:t>
                </a:r>
                <a:r>
                  <a:rPr lang="en-US" kern="1200" dirty="0">
                    <a:solidFill>
                      <a:srgbClr val="FFFF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kern="1200" dirty="0">
                    <a:solidFill>
                      <a:srgbClr val="FFFF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....</a:t>
                </a:r>
                <a:r>
                  <a:rPr lang="en-US" kern="1200" dirty="0">
                    <a:solidFill>
                      <a:srgbClr val="000000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</a:t>
                </a:r>
                <a:r>
                  <a:rPr lang="en-US" kern="1200" dirty="0">
                    <a:solidFill>
                      <a:srgbClr val="FFFF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kern="1200" dirty="0">
                    <a:solidFill>
                      <a:srgbClr val="000000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kern="1200" dirty="0">
                    <a:solidFill>
                      <a:srgbClr val="FFFF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kern="1200" dirty="0">
                    <a:solidFill>
                      <a:srgbClr val="0000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false</a:t>
                </a:r>
                <a:r>
                  <a:rPr lang="en-US" kern="1200" dirty="0">
                    <a:solidFill>
                      <a:srgbClr val="000000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r>
                  <a:rPr lang="en-US" kern="1200" dirty="0">
                    <a:solidFill>
                      <a:srgbClr val="FFFF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kern="1200" dirty="0">
                    <a:solidFill>
                      <a:srgbClr val="0000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#</a:t>
                </a:r>
                <a:r>
                  <a:rPr lang="en-US" kern="1200" dirty="0" err="1">
                    <a:solidFill>
                      <a:srgbClr val="0000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endif</a:t>
                </a:r>
                <a:r>
                  <a:rPr lang="en-US" kern="1200" dirty="0">
                    <a:solidFill>
                      <a:srgbClr val="FFFF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kern="1200" dirty="0">
                    <a:solidFill>
                      <a:srgbClr val="FFFF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kern="1200" dirty="0">
                    <a:solidFill>
                      <a:srgbClr val="FFFF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....</a:t>
                </a:r>
                <a:r>
                  <a:rPr lang="en-US" kern="1200" dirty="0">
                    <a:solidFill>
                      <a:srgbClr val="0000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</a:t>
                </a:r>
                <a:r>
                  <a:rPr lang="en-US" kern="1200" dirty="0">
                    <a:solidFill>
                      <a:srgbClr val="FFFF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kern="1200" dirty="0">
                    <a:solidFill>
                      <a:srgbClr val="000000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(so</a:t>
                </a:r>
                <a:r>
                  <a:rPr lang="en-US" kern="1200" dirty="0">
                    <a:solidFill>
                      <a:srgbClr val="FFFF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kern="1200" dirty="0">
                    <a:solidFill>
                      <a:srgbClr val="000000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==</a:t>
                </a:r>
                <a:r>
                  <a:rPr lang="en-US" kern="1200" dirty="0">
                    <a:solidFill>
                      <a:srgbClr val="FFFF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kern="1200" dirty="0">
                    <a:solidFill>
                      <a:srgbClr val="000000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what)</a:t>
                </a:r>
                <a:r>
                  <a:rPr lang="en-US" kern="1200" dirty="0">
                    <a:solidFill>
                      <a:srgbClr val="FFFF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kern="1200" dirty="0">
                    <a:solidFill>
                      <a:srgbClr val="FFFF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........</a:t>
                </a:r>
                <a:r>
                  <a:rPr lang="en-US" kern="1200" dirty="0" err="1">
                    <a:solidFill>
                      <a:srgbClr val="000000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DontDo</a:t>
                </a:r>
                <a:r>
                  <a:rPr lang="en-US" kern="1200" dirty="0">
                    <a:solidFill>
                      <a:srgbClr val="000000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();</a:t>
                </a:r>
                <a:r>
                  <a:rPr lang="en-US" kern="1200" dirty="0">
                    <a:solidFill>
                      <a:srgbClr val="FFFF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kern="1200" dirty="0">
                    <a:solidFill>
                      <a:srgbClr val="000000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}</a:t>
                </a:r>
                <a:r>
                  <a:rPr lang="en-US" kern="1200" dirty="0">
                    <a:solidFill>
                      <a:srgbClr val="FFFFFF"/>
                    </a:solidFill>
                    <a:effectLst/>
                    <a:latin typeface="Consolas" panose="020B0609020204030204" pitchFamily="49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4" name="Left Brace 13"/>
              <p:cNvSpPr/>
              <p:nvPr/>
            </p:nvSpPr>
            <p:spPr>
              <a:xfrm>
                <a:off x="3686330" y="3143249"/>
                <a:ext cx="287496" cy="3021369"/>
              </a:xfrm>
              <a:prstGeom prst="leftBrace">
                <a:avLst>
                  <a:gd name="adj1" fmla="val 8333"/>
                  <a:gd name="adj2" fmla="val 12660"/>
                </a:avLst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Left Brace 14"/>
              <p:cNvSpPr/>
              <p:nvPr/>
            </p:nvSpPr>
            <p:spPr>
              <a:xfrm rot="5400000">
                <a:off x="6520544" y="2221424"/>
                <a:ext cx="172585" cy="1578891"/>
              </a:xfrm>
              <a:prstGeom prst="leftBrace">
                <a:avLst>
                  <a:gd name="adj1" fmla="val 8333"/>
                  <a:gd name="adj2" fmla="val 47464"/>
                </a:avLst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6833421" y="2984750"/>
              <a:ext cx="329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b="1" dirty="0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</a:t>
              </a:r>
              <a:endParaRPr lang="en-US" b="1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8" name="Left Brace 17"/>
            <p:cNvSpPr/>
            <p:nvPr/>
          </p:nvSpPr>
          <p:spPr>
            <a:xfrm rot="5400000" flipH="1">
              <a:off x="5589177" y="3582348"/>
              <a:ext cx="196685" cy="1643000"/>
            </a:xfrm>
            <a:prstGeom prst="leftBrace">
              <a:avLst>
                <a:gd name="adj1" fmla="val 8333"/>
                <a:gd name="adj2" fmla="val 47464"/>
              </a:avLst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591755" y="4490849"/>
              <a:ext cx="329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b="1" dirty="0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3</a:t>
              </a:r>
              <a:endParaRPr lang="en-US" b="1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705217" y="3741289"/>
              <a:ext cx="329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b="1" dirty="0" smtClean="0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</a:t>
              </a:r>
              <a:endParaRPr lang="en-US" b="1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5" name="Right Brace 24"/>
            <p:cNvSpPr/>
            <p:nvPr/>
          </p:nvSpPr>
          <p:spPr>
            <a:xfrm>
              <a:off x="6804566" y="5674463"/>
              <a:ext cx="195361" cy="557176"/>
            </a:xfrm>
            <a:prstGeom prst="rightBrac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998009" y="5799162"/>
              <a:ext cx="329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b="1" dirty="0" smtClean="0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4</a:t>
              </a:r>
              <a:endParaRPr lang="en-US" b="1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667488" y="3902584"/>
            <a:ext cx="31509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600" b="1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de-DE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– </a:t>
            </a:r>
            <a:r>
              <a:rPr lang="de-DE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MethodDeclarationSyntax</a:t>
            </a:r>
            <a:endParaRPr lang="de-DE" sz="16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600" b="1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de-DE" sz="1600" dirty="0">
                <a:latin typeface="Segoe UI" panose="020B0502040204020203" pitchFamily="34" charset="0"/>
                <a:cs typeface="Segoe UI" panose="020B0502040204020203" pitchFamily="34" charset="0"/>
              </a:rPr>
              <a:t> – </a:t>
            </a:r>
            <a:r>
              <a:rPr lang="de-DE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ParameterListSyntax</a:t>
            </a:r>
            <a:endParaRPr lang="de-DE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600" b="1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  <a:r>
              <a:rPr lang="de-DE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– </a:t>
            </a:r>
            <a:r>
              <a:rPr lang="de-DE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VariableDeclarationSyntax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600" b="1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  <a:r>
              <a:rPr lang="de-DE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– </a:t>
            </a:r>
            <a:r>
              <a:rPr lang="de-DE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IfStatementSyntax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29" name="Rectangle 28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629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Syntax Kinds </a:t>
            </a:r>
            <a:r>
              <a:rPr lang="de-DE" dirty="0" smtClean="0"/>
              <a:t>vs. Syntax </a:t>
            </a:r>
            <a:r>
              <a:rPr lang="de-DE" dirty="0"/>
              <a:t>Types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506" y="1512994"/>
            <a:ext cx="5321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>
                <a:solidFill>
                  <a:srgbClr val="C00000"/>
                </a:solidFill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 Was passt hier nicht?</a:t>
            </a:r>
            <a:endParaRPr lang="de-DE" sz="4000" dirty="0">
              <a:solidFill>
                <a:srgbClr val="C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84465" y="2488172"/>
            <a:ext cx="7908388" cy="1085714"/>
            <a:chOff x="1474965" y="3221596"/>
            <a:chExt cx="7908388" cy="1085714"/>
          </a:xfrm>
        </p:grpSpPr>
        <p:sp>
          <p:nvSpPr>
            <p:cNvPr id="9" name="Rectangle 8"/>
            <p:cNvSpPr/>
            <p:nvPr/>
          </p:nvSpPr>
          <p:spPr>
            <a:xfrm>
              <a:off x="1474965" y="3221596"/>
              <a:ext cx="2060474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3200" dirty="0" smtClean="0">
                  <a:solidFill>
                    <a:srgbClr val="C00000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463</a:t>
              </a:r>
              <a:r>
                <a:rPr lang="de-DE" sz="2000" dirty="0" smtClean="0">
                  <a:latin typeface="Segoe UI Light" panose="020B0502040204020203" pitchFamily="34" charset="0"/>
                  <a:cs typeface="Segoe UI Light" panose="020B0502040204020203" pitchFamily="34" charset="0"/>
                </a:rPr>
                <a:t>(C</a:t>
              </a:r>
              <a:r>
                <a:rPr lang="de-DE" sz="20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#) </a:t>
              </a:r>
              <a:r>
                <a:rPr lang="de-DE" sz="2000" dirty="0" smtClean="0">
                  <a:latin typeface="Segoe UI Light" panose="020B0502040204020203" pitchFamily="34" charset="0"/>
                  <a:cs typeface="Segoe UI Light" panose="020B0502040204020203" pitchFamily="34" charset="0"/>
                </a:rPr>
                <a:t>	</a:t>
              </a:r>
            </a:p>
            <a:p>
              <a:r>
                <a:rPr lang="de-DE" sz="3200" dirty="0" smtClean="0">
                  <a:solidFill>
                    <a:srgbClr val="C00000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642</a:t>
              </a:r>
              <a:r>
                <a:rPr lang="de-DE" sz="2000" dirty="0" smtClean="0">
                  <a:latin typeface="Segoe UI Light" panose="020B0502040204020203" pitchFamily="34" charset="0"/>
                  <a:cs typeface="Segoe UI Light" panose="020B0502040204020203" pitchFamily="34" charset="0"/>
                </a:rPr>
                <a:t>(VB)</a:t>
              </a:r>
              <a:endParaRPr lang="de-DE" sz="3200" dirty="0" smtClean="0">
                <a:solidFill>
                  <a:srgbClr val="C00000"/>
                </a:solidFill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726425" y="3414757"/>
              <a:ext cx="1656928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4400" dirty="0" smtClean="0">
                  <a:latin typeface="Segoe UI Light" panose="020B0502040204020203" pitchFamily="34" charset="0"/>
                  <a:cs typeface="Segoe UI Light" panose="020B0502040204020203" pitchFamily="34" charset="0"/>
                </a:rPr>
                <a:t>Types </a:t>
              </a:r>
              <a:endParaRPr lang="en-US" sz="4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956722" y="3406260"/>
              <a:ext cx="2650084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4400" dirty="0" smtClean="0">
                  <a:latin typeface="Segoe UI Light" panose="020B0502040204020203" pitchFamily="34" charset="0"/>
                  <a:cs typeface="Segoe UI Light" panose="020B0502040204020203" pitchFamily="34" charset="0"/>
                </a:rPr>
                <a:t>Kinds    vs.</a:t>
              </a:r>
              <a:endParaRPr lang="de-DE" sz="4400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00928" y="3230092"/>
              <a:ext cx="2123212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3200" dirty="0" smtClean="0">
                  <a:solidFill>
                    <a:srgbClr val="C00000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214 </a:t>
              </a:r>
              <a:r>
                <a:rPr lang="de-DE" sz="2000" dirty="0" smtClean="0">
                  <a:latin typeface="Segoe UI Light" panose="020B0502040204020203" pitchFamily="34" charset="0"/>
                  <a:cs typeface="Segoe UI Light" panose="020B0502040204020203" pitchFamily="34" charset="0"/>
                </a:rPr>
                <a:t>(C#)</a:t>
              </a:r>
            </a:p>
            <a:p>
              <a:r>
                <a:rPr lang="de-DE" sz="3200" dirty="0" smtClean="0">
                  <a:solidFill>
                    <a:srgbClr val="C00000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275 </a:t>
              </a:r>
              <a:r>
                <a:rPr lang="de-DE" sz="2000" dirty="0" smtClean="0">
                  <a:latin typeface="Segoe UI Light" panose="020B0502040204020203" pitchFamily="34" charset="0"/>
                  <a:cs typeface="Segoe UI Light" panose="020B0502040204020203" pitchFamily="34" charset="0"/>
                </a:rPr>
                <a:t>(VB)</a:t>
              </a:r>
              <a:endParaRPr lang="de-DE" sz="3200" dirty="0" smtClean="0">
                <a:solidFill>
                  <a:srgbClr val="C00000"/>
                </a:solidFill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</p:grpSp>
      <p:sp>
        <p:nvSpPr>
          <p:cNvPr id="16" name="Content Placeholder 2"/>
          <p:cNvSpPr txBox="1">
            <a:spLocks/>
          </p:cNvSpPr>
          <p:nvPr/>
        </p:nvSpPr>
        <p:spPr>
          <a:xfrm>
            <a:off x="1284465" y="4025842"/>
            <a:ext cx="8827113" cy="2120966"/>
          </a:xfrm>
          <a:prstGeom prst="rect">
            <a:avLst/>
          </a:prstGeom>
        </p:spPr>
        <p:txBody>
          <a:bodyPr/>
          <a:lstStyle>
            <a:lvl1pPr marL="342783" indent="-342783" algn="l" defTabSz="914088" rtl="0" eaLnBrk="1" latinLnBrk="0" hangingPunct="1">
              <a:spcBef>
                <a:spcPts val="1400"/>
              </a:spcBef>
              <a:buFont typeface="Arial" pitchFamily="34" charset="0"/>
              <a:buChar char="•"/>
              <a:defRPr sz="3200" b="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1pPr>
            <a:lvl2pPr marL="742698" indent="-285652" algn="l" defTabSz="914088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–"/>
              <a:defRPr sz="28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2pPr>
            <a:lvl3pPr marL="1142612" indent="-228522" algn="l" defTabSz="914088" rtl="0" eaLnBrk="1" latinLnBrk="0" hangingPunct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 sz="24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3pPr>
            <a:lvl4pPr marL="1599657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4pPr>
            <a:lvl5pPr marL="2056700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5pPr>
            <a:lvl6pPr marL="2513745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789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833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878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Syntax Types sind allgemeiner als Kinds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Ein Typ für ähnliche Syntaxelemente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err="1" smtClean="0"/>
              <a:t>By</a:t>
            </a:r>
            <a:r>
              <a:rPr lang="de-DE" dirty="0" smtClean="0"/>
              <a:t> Design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14" name="Rectangle 13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2864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Syntax Kinds vs. Syntax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10456" y="1879953"/>
            <a:ext cx="10219660" cy="65688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1 : 1 - Beziehungen zwischen Types und Kinds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910456" y="2740070"/>
            <a:ext cx="7269984" cy="656884"/>
          </a:xfrm>
          <a:prstGeom prst="rect">
            <a:avLst/>
          </a:prstGeom>
        </p:spPr>
        <p:txBody>
          <a:bodyPr/>
          <a:lstStyle>
            <a:lvl1pPr marL="342783" indent="-342783" algn="l" defTabSz="914088" rtl="0" eaLnBrk="1" latinLnBrk="0" hangingPunct="1">
              <a:spcBef>
                <a:spcPts val="1400"/>
              </a:spcBef>
              <a:buFont typeface="Arial" pitchFamily="34" charset="0"/>
              <a:buChar char="•"/>
              <a:defRPr sz="3200" b="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1pPr>
            <a:lvl2pPr marL="742698" indent="-285652" algn="l" defTabSz="914088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–"/>
              <a:defRPr sz="28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2pPr>
            <a:lvl3pPr marL="1142612" indent="-228522" algn="l" defTabSz="914088" rtl="0" eaLnBrk="1" latinLnBrk="0" hangingPunct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 sz="24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3pPr>
            <a:lvl4pPr marL="1599657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4pPr>
            <a:lvl5pPr marL="2056700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5pPr>
            <a:lvl6pPr marL="2513745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789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833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878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Es gibt aber ein paar Ausnahmen!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910456" y="3600187"/>
            <a:ext cx="7269984" cy="656884"/>
          </a:xfrm>
          <a:prstGeom prst="rect">
            <a:avLst/>
          </a:prstGeom>
        </p:spPr>
        <p:txBody>
          <a:bodyPr/>
          <a:lstStyle>
            <a:lvl1pPr marL="342783" indent="-342783" algn="l" defTabSz="914088" rtl="0" eaLnBrk="1" latinLnBrk="0" hangingPunct="1">
              <a:spcBef>
                <a:spcPts val="1400"/>
              </a:spcBef>
              <a:buFont typeface="Arial" pitchFamily="34" charset="0"/>
              <a:buChar char="•"/>
              <a:defRPr sz="3200" b="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1pPr>
            <a:lvl2pPr marL="742698" indent="-285652" algn="l" defTabSz="914088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–"/>
              <a:defRPr sz="28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2pPr>
            <a:lvl3pPr marL="1142612" indent="-228522" algn="l" defTabSz="914088" rtl="0" eaLnBrk="1" latinLnBrk="0" hangingPunct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 sz="24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3pPr>
            <a:lvl4pPr marL="1599657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4pPr>
            <a:lvl5pPr marL="2056700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0" baseline="0">
                <a:solidFill>
                  <a:schemeClr val="tx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5pPr>
            <a:lvl6pPr marL="2513745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789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833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878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Beispiele…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613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Compiler-Blackbox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79413" y="1388226"/>
            <a:ext cx="9401666" cy="52903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Compiler sind klassisch gesehen Blackboxes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Geschlossene Softwarekomponenten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Übersetzen Quellcode in etwas Ausführbares (Binärdateien)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56710" y="4435041"/>
            <a:ext cx="2602252" cy="79169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Compiler</a:t>
            </a:r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38646" y="3478513"/>
            <a:ext cx="2744787" cy="2704750"/>
            <a:chOff x="379413" y="3131372"/>
            <a:chExt cx="2744787" cy="2704750"/>
          </a:xfrm>
        </p:grpSpPr>
        <p:grpSp>
          <p:nvGrpSpPr>
            <p:cNvPr id="8" name="Group 7"/>
            <p:cNvGrpSpPr/>
            <p:nvPr/>
          </p:nvGrpSpPr>
          <p:grpSpPr>
            <a:xfrm>
              <a:off x="379413" y="3131372"/>
              <a:ext cx="2744787" cy="2704750"/>
              <a:chOff x="5486400" y="2819400"/>
              <a:chExt cx="2744787" cy="2501468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86400" y="2819400"/>
                <a:ext cx="2744787" cy="2501468"/>
              </a:xfrm>
              <a:prstGeom prst="rect">
                <a:avLst/>
              </a:prstGeom>
            </p:spPr>
          </p:pic>
          <p:sp>
            <p:nvSpPr>
              <p:cNvPr id="6" name="Rectangle 5"/>
              <p:cNvSpPr/>
              <p:nvPr/>
            </p:nvSpPr>
            <p:spPr>
              <a:xfrm>
                <a:off x="5833599" y="2956916"/>
                <a:ext cx="2320698" cy="19640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400" dirty="0">
                    <a:solidFill>
                      <a:srgbClr val="80808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///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400" dirty="0">
                    <a:solidFill>
                      <a:srgbClr val="80808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&lt;summary&gt;</a:t>
                </a:r>
                <a:endParaRPr lang="en-US" sz="4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</a:t>
                </a:r>
                <a:r>
                  <a:rPr lang="en-US" sz="400" dirty="0">
                    <a:solidFill>
                      <a:srgbClr val="80808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///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This is the base class for all </a:t>
                </a:r>
                <a:endParaRPr lang="en-US" sz="400" dirty="0" smtClean="0">
                  <a:solidFill>
                    <a:srgbClr val="008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</a:t>
                </a:r>
                <a:r>
                  <a:rPr lang="en-US" sz="400" dirty="0" smtClean="0">
                    <a:solidFill>
                      <a:srgbClr val="80808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///</a:t>
                </a:r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shaders 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(vertex and fragment). </a:t>
                </a:r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It</a:t>
                </a:r>
                <a:endParaRPr lang="en-US" sz="4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</a:t>
                </a:r>
                <a:r>
                  <a:rPr lang="en-US" sz="400" dirty="0">
                    <a:solidFill>
                      <a:srgbClr val="80808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///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offers functionality </a:t>
                </a:r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which 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is core </a:t>
                </a:r>
                <a:endParaRPr lang="en-US" sz="400" dirty="0" smtClean="0">
                  <a:solidFill>
                    <a:srgbClr val="008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</a:t>
                </a:r>
                <a:r>
                  <a:rPr lang="en-US" sz="400" dirty="0" smtClean="0">
                    <a:solidFill>
                      <a:srgbClr val="80808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/// </a:t>
                </a:r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to 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all shaders, such as </a:t>
                </a:r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file   </a:t>
                </a:r>
              </a:p>
              <a:p>
                <a:r>
                  <a:rPr lang="en-US" sz="400" dirty="0" smtClean="0">
                    <a:solidFill>
                      <a:srgbClr val="80808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///</a:t>
                </a:r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loading 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and binding.</a:t>
                </a:r>
                <a:endParaRPr lang="en-US" sz="4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</a:t>
                </a:r>
                <a:r>
                  <a:rPr lang="en-US" sz="400" dirty="0">
                    <a:solidFill>
                      <a:srgbClr val="80808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///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400" dirty="0">
                    <a:solidFill>
                      <a:srgbClr val="80808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&lt;/summary&gt;</a:t>
                </a:r>
                <a:endParaRPr lang="en-US" sz="4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</a:t>
                </a:r>
                <a:r>
                  <a:rPr lang="en-US" sz="400" dirty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public</a:t>
                </a:r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400" dirty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class</a:t>
                </a:r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400" dirty="0">
                    <a:solidFill>
                      <a:srgbClr val="2B91A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Shader</a:t>
                </a:r>
                <a:endParaRPr lang="en-US" sz="4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{</a:t>
                </a: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</a:t>
                </a:r>
                <a:r>
                  <a:rPr lang="en-US" sz="400" dirty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public</a:t>
                </a:r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400" dirty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void</a:t>
                </a:r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Create(</a:t>
                </a:r>
                <a:r>
                  <a:rPr lang="en-US" sz="400" dirty="0">
                    <a:solidFill>
                      <a:srgbClr val="2B91A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OpenGL</a:t>
                </a:r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gl, </a:t>
                </a:r>
                <a:r>
                  <a:rPr lang="en-US" sz="400" dirty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uint</a:t>
                </a:r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shaderType, </a:t>
                </a:r>
                <a:endParaRPr lang="en-US" sz="4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400" dirty="0" smtClean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              </a:t>
                </a:r>
                <a:r>
                  <a:rPr lang="en-US" sz="400" dirty="0" smtClean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string</a:t>
                </a:r>
                <a:r>
                  <a:rPr lang="en-US" sz="400" dirty="0" smtClean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source)</a:t>
                </a: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{</a:t>
                </a: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</a:t>
                </a:r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// Create 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the OpenGL shader object.</a:t>
                </a:r>
                <a:endParaRPr lang="en-US" sz="4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shaderObject = gl.CreateShader(shaderType);</a:t>
                </a:r>
              </a:p>
              <a:p>
                <a:endParaRPr lang="en-US" sz="4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</a:t>
                </a:r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// 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Set the shader source.</a:t>
                </a:r>
                <a:endParaRPr lang="en-US" sz="4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gl.ShaderSource(shaderObject, source);</a:t>
                </a:r>
              </a:p>
              <a:p>
                <a:endParaRPr lang="en-US" sz="4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// </a:t>
                </a:r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Compile 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the shader object.</a:t>
                </a:r>
                <a:endParaRPr lang="en-US" sz="4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gl.CompileShader(shaderObject);</a:t>
                </a:r>
              </a:p>
              <a:p>
                <a:endParaRPr lang="en-US" sz="4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// </a:t>
                </a:r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Now 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that we've compiled the shader, </a:t>
                </a:r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check</a:t>
                </a:r>
              </a:p>
              <a:p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// 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it's compilation </a:t>
                </a:r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status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. If it's </a:t>
                </a:r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not</a:t>
                </a:r>
                <a:endParaRPr lang="en-US" sz="4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// compiled properly, we're </a:t>
                </a:r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going 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to throw </a:t>
                </a:r>
                <a:endParaRPr lang="en-US" sz="400" dirty="0" smtClean="0">
                  <a:solidFill>
                    <a:srgbClr val="008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400" dirty="0" smtClean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// an </a:t>
                </a:r>
                <a:r>
                  <a:rPr lang="en-US" sz="400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exception.</a:t>
                </a:r>
                <a:endParaRPr lang="en-US" sz="4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</a:t>
                </a:r>
                <a:r>
                  <a:rPr lang="en-US" sz="400" dirty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if</a:t>
                </a:r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(GetCompileStatus(gl) == </a:t>
                </a:r>
                <a:r>
                  <a:rPr lang="en-US" sz="400" dirty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false</a:t>
                </a:r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)</a:t>
                </a: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{</a:t>
                </a: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    </a:t>
                </a:r>
                <a:r>
                  <a:rPr lang="en-US" sz="400" dirty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throw</a:t>
                </a:r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400" dirty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new</a:t>
                </a:r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400" dirty="0">
                    <a:solidFill>
                      <a:srgbClr val="2B91A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ShaderCompilationException</a:t>
                </a:r>
                <a:r>
                  <a:rPr lang="en-US" sz="400" dirty="0" smtClean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(</a:t>
                </a:r>
              </a:p>
              <a:p>
                <a:r>
                  <a:rPr lang="en-US" sz="400" dirty="0" smtClean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        </a:t>
                </a:r>
                <a:r>
                  <a:rPr lang="en-US" sz="400" dirty="0" smtClean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string</a:t>
                </a:r>
                <a:r>
                  <a:rPr lang="en-US" sz="400" dirty="0" smtClean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.Format(</a:t>
                </a: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	</a:t>
                </a:r>
                <a:r>
                  <a:rPr lang="en-US" sz="400" dirty="0" smtClean="0">
                    <a:solidFill>
                      <a:srgbClr val="A31515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"</a:t>
                </a:r>
                <a:r>
                  <a:rPr lang="en-US" sz="400" dirty="0">
                    <a:solidFill>
                      <a:srgbClr val="A31515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Failed to compile shader </a:t>
                </a:r>
                <a:r>
                  <a:rPr lang="en-US" sz="400" dirty="0" smtClean="0">
                    <a:solidFill>
                      <a:srgbClr val="A31515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{</a:t>
                </a:r>
                <a:r>
                  <a:rPr lang="en-US" sz="400" dirty="0">
                    <a:solidFill>
                      <a:srgbClr val="A31515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0}."</a:t>
                </a:r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, </a:t>
                </a:r>
                <a:endParaRPr lang="en-US" sz="4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</a:t>
                </a:r>
                <a:r>
                  <a:rPr lang="en-US" sz="400" dirty="0" smtClean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             shaderObject</a:t>
                </a:r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), GetInfoLog(gl));</a:t>
                </a: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    }</a:t>
                </a:r>
              </a:p>
              <a:p>
                <a:r>
                  <a:rPr lang="en-US" sz="4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       }</a:t>
                </a: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2001311" y="5386991"/>
              <a:ext cx="1044802" cy="25436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>
                  <a:lumMod val="75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400" dirty="0" smtClean="0"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Code File</a:t>
              </a:r>
              <a:endParaRPr lang="en-US" sz="1400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192500" y="3479853"/>
            <a:ext cx="3257334" cy="2703410"/>
            <a:chOff x="7822511" y="3132712"/>
            <a:chExt cx="3257334" cy="2703410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2511" y="3132712"/>
              <a:ext cx="2845489" cy="270341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8464296" y="3427983"/>
              <a:ext cx="2615549" cy="17081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1   1   0   0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</a:t>
              </a:r>
            </a:p>
            <a:p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0           1   1</a:t>
              </a:r>
            </a:p>
            <a:p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   </a:t>
              </a:r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1   0   1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0</a:t>
              </a:r>
              <a:endParaRPr lang="en-US" sz="7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1   1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      1</a:t>
              </a:r>
              <a:endParaRPr lang="en-US" sz="7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0   1   1   1   1   0   0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</a:t>
              </a:r>
              <a:endParaRPr lang="en-US" sz="7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  </a:t>
              </a:r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0   1   0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      1</a:t>
              </a:r>
              <a:endParaRPr lang="en-US" sz="7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1   1   0   0   1   0   1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</a:t>
              </a:r>
            </a:p>
            <a:p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0   1   1   1   </a:t>
              </a:r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     0   1</a:t>
              </a:r>
            </a:p>
            <a:p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   </a:t>
              </a:r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1   0   1   0   0   0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</a:t>
              </a:r>
              <a:endParaRPr lang="en-US" sz="7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      </a:t>
              </a:r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0   1   0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  1</a:t>
              </a:r>
              <a:endParaRPr lang="en-US" sz="7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0   1   1   1   1   0   0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</a:t>
              </a:r>
              <a:endParaRPr lang="en-US" sz="7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  </a:t>
              </a:r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0   1   0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      1</a:t>
              </a:r>
              <a:endParaRPr lang="en-US" sz="7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1   1   0   0   1   0   1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</a:t>
              </a:r>
              <a:endParaRPr lang="en-US" sz="7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0   1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  </a:t>
              </a:r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      </a:t>
              </a:r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0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</a:t>
              </a:r>
              <a:endParaRPr lang="en-US" sz="7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1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  </a:t>
              </a:r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0   1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  </a:t>
              </a:r>
              <a:r>
                <a:rPr lang="en-US" sz="7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0   </a:t>
              </a:r>
              <a:r>
                <a:rPr lang="en-US" sz="7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  1</a:t>
              </a:r>
              <a:endParaRPr lang="en-US" sz="7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517144" y="5386990"/>
              <a:ext cx="1044802" cy="25436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>
                  <a:lumMod val="75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400" dirty="0" smtClean="0"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Binary File</a:t>
              </a:r>
              <a:endParaRPr lang="en-US" sz="1400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457" y="4049110"/>
            <a:ext cx="781778" cy="781778"/>
          </a:xfrm>
          <a:prstGeom prst="rect">
            <a:avLst/>
          </a:prstGeom>
        </p:spPr>
      </p:pic>
      <p:sp>
        <p:nvSpPr>
          <p:cNvPr id="20" name="Right Arrow 19"/>
          <p:cNvSpPr/>
          <p:nvPr/>
        </p:nvSpPr>
        <p:spPr>
          <a:xfrm>
            <a:off x="3439295" y="4630890"/>
            <a:ext cx="796540" cy="3999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7473839" y="4629204"/>
            <a:ext cx="796540" cy="3999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34" name="Rectangle 33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36" name="Rectangle 35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79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Syntax Kinds vs. Syntax Types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018370" y="2416718"/>
            <a:ext cx="265292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 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1;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 *= 2;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 += 4;</a:t>
            </a:r>
          </a:p>
          <a:p>
            <a:endParaRPr lang="de-DE" sz="20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de-DE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 | 1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&amp;&amp;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||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52272" y="5175600"/>
            <a:ext cx="51370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Kind für jeden binären Operator (logisch, arithmetisch, Bit-Verschiebung, Verbundzuweisung)</a:t>
            </a:r>
            <a:endParaRPr lang="de-DE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083" y="2089881"/>
            <a:ext cx="7623015" cy="298739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77033" y="5175600"/>
            <a:ext cx="44979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Ein Syntaxtype für binäre Ausdrücke.</a:t>
            </a:r>
            <a:endParaRPr lang="de-DE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6083" y="1002475"/>
            <a:ext cx="30859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Binärer Ausdruck</a:t>
            </a:r>
            <a:endParaRPr lang="en-US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042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Syntax Kinds vs. Syntax Types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51206" y="2472176"/>
            <a:ext cx="2955827" cy="2007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myObject.MyMember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de-DE" sz="20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de-DE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myObject</a:t>
            </a:r>
            <a:r>
              <a:rPr lang="de-DE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</a:t>
            </a:r>
            <a:r>
              <a:rPr lang="de-DE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MyMember</a:t>
            </a:r>
            <a:endParaRPr lang="de-DE" sz="20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de-DE" sz="20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de-DE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</a:t>
            </a:r>
            <a:r>
              <a:rPr lang="de-DE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ictionary!name</a:t>
            </a:r>
            <a:endParaRPr lang="de-DE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5320" y="1007740"/>
            <a:ext cx="29370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Member-Zugriff</a:t>
            </a:r>
            <a:endParaRPr lang="en-US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25320" y="1936955"/>
            <a:ext cx="7142163" cy="3234406"/>
            <a:chOff x="989304" y="2210722"/>
            <a:chExt cx="5638800" cy="249555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89304" y="2210722"/>
              <a:ext cx="5638800" cy="249555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994788" y="2392848"/>
              <a:ext cx="4090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(C#)</a:t>
              </a:r>
              <a:endParaRPr lang="en-US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998208" y="3759108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(VB)</a:t>
              </a:r>
              <a:endParaRPr lang="en-US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4776163" y="5374561"/>
            <a:ext cx="51370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Kind für einfachen Member-Zugriff, Zugriff über Zeiger und Zugriff auf </a:t>
            </a:r>
            <a:r>
              <a:rPr lang="de-DE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Dictionary</a:t>
            </a:r>
            <a:r>
              <a:rPr lang="de-DE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in VB.</a:t>
            </a:r>
            <a:endParaRPr lang="de-DE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5604" y="5374561"/>
            <a:ext cx="37189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Ein Syntaxtype für Member-Zugriffe.</a:t>
            </a:r>
            <a:endParaRPr lang="de-DE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17" name="Rectangle 16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580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59" y="1121429"/>
            <a:ext cx="5886172" cy="30940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Semantische Analyse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38025" y="4424107"/>
            <a:ext cx="1022093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tree = </a:t>
            </a:r>
            <a:r>
              <a:rPr lang="en-US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CSharpSyntaxTree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.ParseText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sourceCode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1600" dirty="0" smtClean="0"/>
              <a:t>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compilation = </a:t>
            </a:r>
            <a:r>
              <a:rPr lang="en-US" sz="16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CSharpCompilation</a:t>
            </a:r>
            <a:endParaRPr lang="en-US" sz="1600" dirty="0">
              <a:solidFill>
                <a:srgbClr val="2B91AF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.Create("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HelloWrold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")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.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AddReferences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MetadataReference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.CreateFromAssembly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typeof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object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).Assembly))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.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AddSyntaxTrees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(tree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/>
              <a:t> </a:t>
            </a:r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compilation.GetSemanticModel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(tree);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0"/>
          </p:nvPr>
        </p:nvSpPr>
        <p:spPr>
          <a:xfrm>
            <a:off x="6107837" y="1255069"/>
            <a:ext cx="5796109" cy="157983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400" dirty="0" err="1" smtClean="0"/>
              <a:t>Compilation</a:t>
            </a:r>
            <a:r>
              <a:rPr lang="de-DE" sz="2400" dirty="0" smtClean="0"/>
              <a:t> ist abstrakt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smtClean="0"/>
              <a:t>Semantische Analyse über Ableitungen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smtClean="0"/>
              <a:t>Symboltabelle ist </a:t>
            </a:r>
            <a:r>
              <a:rPr lang="de-DE" sz="2400" dirty="0" err="1" smtClean="0"/>
              <a:t>immutable</a:t>
            </a:r>
            <a:endParaRPr lang="de-DE" sz="24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277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/>
          <a:lstStyle/>
          <a:p>
            <a:pPr marL="914400" indent="-914400"/>
            <a:r>
              <a:rPr lang="en-US" dirty="0" smtClean="0"/>
              <a:t>05 | Code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Robin Sedlaczek | Chief Technical Officer at Fairmas GmbH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773157" y="5778600"/>
            <a:ext cx="2719083" cy="684756"/>
            <a:chOff x="8773157" y="5778600"/>
            <a:chExt cx="2719083" cy="68475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9124284" y="5778600"/>
              <a:ext cx="141179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4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9124284" y="6155579"/>
              <a:ext cx="23679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4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499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/>
          <a:lstStyle/>
          <a:p>
            <a:pPr marL="914400" indent="-914400"/>
            <a:r>
              <a:rPr lang="de-DE" dirty="0" smtClean="0"/>
              <a:t>#SpeakRoslyn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Robin Sedlaczek | Chief Technical Officer at Fairmas GmbH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773157" y="5778600"/>
            <a:ext cx="2719083" cy="684756"/>
            <a:chOff x="8773157" y="5778600"/>
            <a:chExt cx="2719083" cy="68475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9124284" y="5778600"/>
              <a:ext cx="141179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4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9124284" y="6155579"/>
              <a:ext cx="23679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4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711569" y="1008185"/>
            <a:ext cx="84523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Vielen Dank für Eure Aufmerksamkeit!</a:t>
            </a:r>
            <a:endParaRPr lang="en-US" sz="5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81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Problem mit der Blackbox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79413" y="1388226"/>
            <a:ext cx="11525250" cy="25899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tiefes Verständnis </a:t>
            </a:r>
            <a:r>
              <a:rPr lang="de-DE" sz="2800" dirty="0"/>
              <a:t>des Codes </a:t>
            </a:r>
            <a:r>
              <a:rPr lang="de-DE" sz="2800" dirty="0" smtClean="0"/>
              <a:t>während </a:t>
            </a:r>
            <a:r>
              <a:rPr lang="de-DE" sz="2800" dirty="0"/>
              <a:t>Übersetzung</a:t>
            </a:r>
            <a:endParaRPr lang="de-DE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Wissen, </a:t>
            </a:r>
            <a:r>
              <a:rPr lang="de-DE" sz="2800" dirty="0"/>
              <a:t>dass von IDEs und </a:t>
            </a:r>
            <a:r>
              <a:rPr lang="de-DE" sz="2800" dirty="0" smtClean="0"/>
              <a:t>Werkzeugen genutzt werden könnte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Problem: Wissen steht nach Kompilierung nicht mehr zur Verfügung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err="1" smtClean="0"/>
              <a:t>Devs</a:t>
            </a:r>
            <a:r>
              <a:rPr lang="de-DE" sz="2800" dirty="0" smtClean="0"/>
              <a:t>/Toolhersteller müssen ggf. Code selbst analysieren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41960" y="4730190"/>
            <a:ext cx="3148725" cy="9579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Compiler</a:t>
            </a:r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593" y="4191546"/>
            <a:ext cx="1144602" cy="114460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279" y="4339918"/>
            <a:ext cx="869630" cy="869630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042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Lösung des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79413" y="1388226"/>
            <a:ext cx="11525250" cy="187123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Aufbrechen der Blackbox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Bereitstellung einer API-Schicht über dem Compiler</a:t>
            </a:r>
            <a:endParaRPr lang="de-DE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Bereitstellung der Compiler-Ergebnisse über Objektmodelle</a:t>
            </a:r>
          </a:p>
          <a:p>
            <a:pPr marL="0" indent="0">
              <a:buNone/>
            </a:pPr>
            <a:endParaRPr lang="de-DE" sz="2800" dirty="0" smtClean="0"/>
          </a:p>
        </p:txBody>
      </p:sp>
      <p:grpSp>
        <p:nvGrpSpPr>
          <p:cNvPr id="10" name="Group 9"/>
          <p:cNvGrpSpPr/>
          <p:nvPr/>
        </p:nvGrpSpPr>
        <p:grpSpPr>
          <a:xfrm>
            <a:off x="1410375" y="5059484"/>
            <a:ext cx="5317716" cy="957952"/>
            <a:chOff x="2400244" y="4504312"/>
            <a:chExt cx="3815499" cy="957952"/>
          </a:xfrm>
        </p:grpSpPr>
        <p:sp>
          <p:nvSpPr>
            <p:cNvPr id="4" name="TextBox 3"/>
            <p:cNvSpPr txBox="1"/>
            <p:nvPr/>
          </p:nvSpPr>
          <p:spPr>
            <a:xfrm>
              <a:off x="2400244" y="4504312"/>
              <a:ext cx="3815499" cy="95795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80901" y="4591156"/>
              <a:ext cx="858006" cy="7982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400" dirty="0" smtClean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Phase 1</a:t>
              </a:r>
              <a:endPara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11870" y="4591155"/>
              <a:ext cx="858006" cy="7982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400" dirty="0" smtClean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Phase 2</a:t>
              </a:r>
              <a:endPara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342839" y="4595107"/>
              <a:ext cx="858006" cy="7903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400" dirty="0" smtClean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Phase 3</a:t>
              </a:r>
              <a:endPara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73808" y="4591155"/>
              <a:ext cx="858006" cy="7982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400" dirty="0" smtClean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Phase 4</a:t>
              </a:r>
              <a:endPara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052642" y="4612928"/>
            <a:ext cx="4012376" cy="533399"/>
            <a:chOff x="2052642" y="4612928"/>
            <a:chExt cx="4012376" cy="533399"/>
          </a:xfrm>
        </p:grpSpPr>
        <p:grpSp>
          <p:nvGrpSpPr>
            <p:cNvPr id="14" name="Group 13"/>
            <p:cNvGrpSpPr/>
            <p:nvPr/>
          </p:nvGrpSpPr>
          <p:grpSpPr>
            <a:xfrm>
              <a:off x="2052642" y="4612929"/>
              <a:ext cx="125386" cy="533398"/>
              <a:chOff x="2132161" y="3624945"/>
              <a:chExt cx="89965" cy="533398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2132161" y="3624945"/>
                <a:ext cx="89965" cy="119743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2177143" y="3733800"/>
                <a:ext cx="0" cy="424543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3389260" y="4612929"/>
              <a:ext cx="125386" cy="533398"/>
              <a:chOff x="2132162" y="3624945"/>
              <a:chExt cx="89965" cy="533398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2132162" y="3624945"/>
                <a:ext cx="89965" cy="119743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177143" y="3733800"/>
                <a:ext cx="0" cy="424543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4691955" y="4612929"/>
              <a:ext cx="125386" cy="533398"/>
              <a:chOff x="2132161" y="3624945"/>
              <a:chExt cx="89965" cy="533398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2132161" y="3624945"/>
                <a:ext cx="89965" cy="119743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177143" y="3733800"/>
                <a:ext cx="0" cy="424543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5939632" y="4612928"/>
              <a:ext cx="125386" cy="533398"/>
              <a:chOff x="2080941" y="3624944"/>
              <a:chExt cx="89965" cy="533398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2080941" y="3624944"/>
                <a:ext cx="89965" cy="119743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133734" y="3733799"/>
                <a:ext cx="0" cy="424543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" name="Group 29"/>
          <p:cNvGrpSpPr/>
          <p:nvPr/>
        </p:nvGrpSpPr>
        <p:grpSpPr>
          <a:xfrm>
            <a:off x="1648225" y="3565743"/>
            <a:ext cx="4832093" cy="913217"/>
            <a:chOff x="1648225" y="3565743"/>
            <a:chExt cx="4832093" cy="913217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8225" y="3565743"/>
              <a:ext cx="934217" cy="910484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51091" y="3568476"/>
              <a:ext cx="934217" cy="910484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7538" y="3565743"/>
              <a:ext cx="934217" cy="910484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6101" y="3565743"/>
              <a:ext cx="934217" cy="910484"/>
            </a:xfrm>
            <a:prstGeom prst="rect">
              <a:avLst/>
            </a:prstGeom>
          </p:spPr>
        </p:pic>
      </p:grpSp>
      <p:sp>
        <p:nvSpPr>
          <p:cNvPr id="5" name="Right Brace 4"/>
          <p:cNvSpPr/>
          <p:nvPr/>
        </p:nvSpPr>
        <p:spPr>
          <a:xfrm>
            <a:off x="7106672" y="3565743"/>
            <a:ext cx="404415" cy="2452376"/>
          </a:xfrm>
          <a:prstGeom prst="rightBrace">
            <a:avLst>
              <a:gd name="adj1" fmla="val 12293"/>
              <a:gd name="adj2" fmla="val 46681"/>
            </a:avLst>
          </a:prstGeom>
          <a:ln w="9525" cap="flat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573778" y="4318856"/>
            <a:ext cx="38063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200" dirty="0" smtClean="0">
                <a:solidFill>
                  <a:srgbClr val="C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Blackbox wird zur Plattform:</a:t>
            </a:r>
          </a:p>
          <a:p>
            <a:pPr algn="ctr"/>
            <a:r>
              <a:rPr lang="de-DE" sz="2200" dirty="0" smtClean="0">
                <a:solidFill>
                  <a:srgbClr val="C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.NET Compiler Platform</a:t>
            </a:r>
            <a:endParaRPr lang="de-DE" sz="2200" dirty="0">
              <a:solidFill>
                <a:srgbClr val="C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45" name="Rectangle 44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47" name="Rectangle 46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529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Vorteile/Nutzen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Zugriff auf Compiler-Wissen zu jeder Zeit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Code-bezogenen Aufgaben in eigenen Anwendungen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Codetransformation und Codegenerierung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Interaktive Szenarien (z.B. VS Immediate </a:t>
            </a:r>
            <a:r>
              <a:rPr lang="de-DE" sz="2800" dirty="0" err="1" smtClean="0"/>
              <a:t>Window</a:t>
            </a:r>
            <a:r>
              <a:rPr lang="de-DE" sz="2800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Einbettung C#/VB in DSLs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Metaprogrammierung</a:t>
            </a:r>
            <a:endParaRPr lang="de-DE" sz="2400" dirty="0" smtClean="0"/>
          </a:p>
          <a:p>
            <a:pPr>
              <a:buFont typeface="Wingdings" panose="05000000000000000000" pitchFamily="2" charset="2"/>
              <a:buChar char="§"/>
            </a:pPr>
            <a:endParaRPr lang="de-DE" sz="2800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9466271" y="184973"/>
            <a:ext cx="2336792" cy="528985"/>
            <a:chOff x="8773157" y="5778600"/>
            <a:chExt cx="2600012" cy="653978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3157" y="5812350"/>
              <a:ext cx="470459" cy="262581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9124284" y="5778600"/>
              <a:ext cx="1229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robinsedlaczek</a:t>
              </a:r>
              <a:r>
                <a:rPr lang="en-US" sz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9822" y="6211388"/>
              <a:ext cx="215338" cy="215338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9124284" y="6155579"/>
              <a:ext cx="22488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robinsedlaczek.wordpress.com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976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BB7A19176CD94B96A7AFFD2F0BACC5" ma:contentTypeVersion="1" ma:contentTypeDescription="Create a new document." ma:contentTypeScope="" ma:versionID="b9133d78ebf693950ca8fc010419bb67">
  <xsd:schema xmlns:xsd="http://www.w3.org/2001/XMLSchema" xmlns:xs="http://www.w3.org/2001/XMLSchema" xmlns:p="http://schemas.microsoft.com/office/2006/metadata/properties" xmlns:ns3="def588b6-850a-495a-bf27-80718e9142e6" targetNamespace="http://schemas.microsoft.com/office/2006/metadata/properties" ma:root="true" ma:fieldsID="1b17e850a690af60ca965b2511bdfd04" ns3:_="">
    <xsd:import namespace="def588b6-850a-495a-bf27-80718e9142e6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f588b6-850a-495a-bf27-80718e9142e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CA13EC-1D3C-4D6F-8D1C-E8A452CFC7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25FDD9-4C58-4084-9F89-0E6ADD6FFF55}">
  <ds:schemaRefs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def588b6-850a-495a-bf27-80718e9142e6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1979B7F-2AC4-4C09-A755-882776E83E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f588b6-850a-495a-bf27-80718e9142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20480</TotalTime>
  <Words>3518</Words>
  <Application>Microsoft Office PowerPoint</Application>
  <PresentationFormat>Widescreen</PresentationFormat>
  <Paragraphs>945</Paragraphs>
  <Slides>64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4" baseType="lpstr">
      <vt:lpstr>Arial</vt:lpstr>
      <vt:lpstr>Calibri</vt:lpstr>
      <vt:lpstr>Consolas</vt:lpstr>
      <vt:lpstr>Segoe</vt:lpstr>
      <vt:lpstr>Segoe UI</vt:lpstr>
      <vt:lpstr>Segoe UI Black</vt:lpstr>
      <vt:lpstr>Segoe UI Light</vt:lpstr>
      <vt:lpstr>Times New Roman</vt:lpstr>
      <vt:lpstr>Wingdings</vt:lpstr>
      <vt:lpstr>1_Office Theme</vt:lpstr>
      <vt:lpstr>#SpeakRoslyn Die Microsoft .NET Compiler Plattform</vt:lpstr>
      <vt:lpstr>Über mich</vt:lpstr>
      <vt:lpstr>     Join the MVA Community!</vt:lpstr>
      <vt:lpstr>#SpeakRoslyn – Mach mit!</vt:lpstr>
      <vt:lpstr>PowerPoint Presentation</vt:lpstr>
      <vt:lpstr>Die Compiler-Blackbox</vt:lpstr>
      <vt:lpstr>Das Problem mit der Blackbox</vt:lpstr>
      <vt:lpstr>Lösung des Problems</vt:lpstr>
      <vt:lpstr>Vorteile/Nutzen</vt:lpstr>
      <vt:lpstr>Open Source</vt:lpstr>
      <vt:lpstr>Visual Studio</vt:lpstr>
      <vt:lpstr>PowerPoint Presentation</vt:lpstr>
      <vt:lpstr>Was tut ein Compiler?</vt:lpstr>
      <vt:lpstr>Fragen</vt:lpstr>
      <vt:lpstr>Aufbau eines Compilers</vt:lpstr>
      <vt:lpstr>Natürliche vs. Formale Sprachen</vt:lpstr>
      <vt:lpstr>Was sind formale Sprachen?</vt:lpstr>
      <vt:lpstr>Definition formale Sprache</vt:lpstr>
      <vt:lpstr>Beispiel formale Sprache</vt:lpstr>
      <vt:lpstr>Beispiel formale Sprache</vt:lpstr>
      <vt:lpstr>Beispiel formale Sprache</vt:lpstr>
      <vt:lpstr>Beispiel formale Sprache</vt:lpstr>
      <vt:lpstr>Beispiel formale Sprache</vt:lpstr>
      <vt:lpstr>Aufbau eines Compilers</vt:lpstr>
      <vt:lpstr>Syntaxanalyse</vt:lpstr>
      <vt:lpstr>Syntaxanalyse</vt:lpstr>
      <vt:lpstr>Symbole</vt:lpstr>
      <vt:lpstr>Binder</vt:lpstr>
      <vt:lpstr>Aufbau eines Compilers</vt:lpstr>
      <vt:lpstr>Aufbau eines Compilers</vt:lpstr>
      <vt:lpstr>PowerPoint Presentation</vt:lpstr>
      <vt:lpstr>APIs</vt:lpstr>
      <vt:lpstr>APIs – Compiler Services</vt:lpstr>
      <vt:lpstr>APIs – Compiler Services</vt:lpstr>
      <vt:lpstr>APIs - Workspaces</vt:lpstr>
      <vt:lpstr>APIs – Workspaces</vt:lpstr>
      <vt:lpstr>APIs – Workspaces</vt:lpstr>
      <vt:lpstr>APIs - Namespaces</vt:lpstr>
      <vt:lpstr>PowerPoint Presentation</vt:lpstr>
      <vt:lpstr>Syntaxanalyse</vt:lpstr>
      <vt:lpstr>Syntaxanalyse</vt:lpstr>
      <vt:lpstr>Syntax Node</vt:lpstr>
      <vt:lpstr>Syntax Node</vt:lpstr>
      <vt:lpstr>Syntax Node</vt:lpstr>
      <vt:lpstr>Syntax Node</vt:lpstr>
      <vt:lpstr>Syntax Node</vt:lpstr>
      <vt:lpstr>Syntax Node</vt:lpstr>
      <vt:lpstr>Syntax Token</vt:lpstr>
      <vt:lpstr>Syntax Token</vt:lpstr>
      <vt:lpstr>Syntax Token</vt:lpstr>
      <vt:lpstr>Syntax Token</vt:lpstr>
      <vt:lpstr>Syntax Token</vt:lpstr>
      <vt:lpstr>Syntax Token</vt:lpstr>
      <vt:lpstr>Syntax Token</vt:lpstr>
      <vt:lpstr>Syntax Trivia</vt:lpstr>
      <vt:lpstr>Syntax Kinds</vt:lpstr>
      <vt:lpstr>Syntax Types</vt:lpstr>
      <vt:lpstr>Syntax Kinds vs. Syntax Types</vt:lpstr>
      <vt:lpstr>Syntax Kinds vs. Syntax Types</vt:lpstr>
      <vt:lpstr>Syntax Kinds vs. Syntax Types</vt:lpstr>
      <vt:lpstr>Syntax Kinds vs. Syntax Types</vt:lpstr>
      <vt:lpstr>Semantische Analyse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Gartland</dc:creator>
  <cp:lastModifiedBy>Robin Sedlaczek</cp:lastModifiedBy>
  <cp:revision>500</cp:revision>
  <dcterms:created xsi:type="dcterms:W3CDTF">2013-02-15T23:12:42Z</dcterms:created>
  <dcterms:modified xsi:type="dcterms:W3CDTF">2015-07-15T15:00:38Z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0x01010064BB7A19176CD94B96A7AFFD2F0BACC5</vt:lpwstr>
  </property>
  <property fmtid="{D5CDD505-2E9C-101B-9397-08002B2CF9AE}" pid="3" name="IsMyDocuments">
    <vt:bool>true</vt:bool>
  </property>
  <property fmtid="{D5CDD505-2E9C-101B-9397-08002B2CF9AE}" pid="4" name="Related Type Document">
    <vt:lpwstr/>
  </property>
  <property fmtid="{D5CDD505-2E9C-101B-9397-08002B2CF9AE}" pid="5" name="Document Tag">
    <vt:lpwstr>24;#Content Templates|bdbbc9aa-4892-4816-9e36-bf1120da60e9</vt:lpwstr>
  </property>
  <property fmtid="{D5CDD505-2E9C-101B-9397-08002B2CF9AE}" pid="6" name="TaxKeyword">
    <vt:lpwstr/>
  </property>
</Properties>
</file>